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2" r:id="rId53"/>
    <p:sldId id="313" r:id="rId54"/>
    <p:sldId id="314" r:id="rId55"/>
    <p:sldId id="315" r:id="rId56"/>
    <p:sldId id="316" r:id="rId57"/>
    <p:sldId id="317" r:id="rId58"/>
    <p:sldId id="318" r:id="rId59"/>
    <p:sldId id="323" r:id="rId60"/>
    <p:sldId id="324" r:id="rId61"/>
    <p:sldId id="325" r:id="rId62"/>
    <p:sldId id="326" r:id="rId63"/>
    <p:sldId id="327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47" r:id="rId83"/>
    <p:sldId id="349" r:id="rId84"/>
    <p:sldId id="350" r:id="rId85"/>
    <p:sldId id="351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59" r:id="rId94"/>
    <p:sldId id="360" r:id="rId95"/>
    <p:sldId id="361" r:id="rId96"/>
    <p:sldId id="362" r:id="rId97"/>
    <p:sldId id="363" r:id="rId98"/>
    <p:sldId id="364" r:id="rId99"/>
    <p:sldId id="365" r:id="rId100"/>
    <p:sldId id="366" r:id="rId101"/>
    <p:sldId id="367" r:id="rId102"/>
    <p:sldId id="368" r:id="rId103"/>
    <p:sldId id="369" r:id="rId104"/>
    <p:sldId id="370" r:id="rId105"/>
    <p:sldId id="371" r:id="rId106"/>
    <p:sldId id="372" r:id="rId107"/>
    <p:sldId id="373" r:id="rId108"/>
    <p:sldId id="374" r:id="rId109"/>
    <p:sldId id="375" r:id="rId110"/>
    <p:sldId id="376" r:id="rId111"/>
    <p:sldId id="378" r:id="rId112"/>
    <p:sldId id="379" r:id="rId113"/>
    <p:sldId id="380" r:id="rId114"/>
    <p:sldId id="381" r:id="rId115"/>
    <p:sldId id="382" r:id="rId116"/>
    <p:sldId id="383" r:id="rId117"/>
    <p:sldId id="384" r:id="rId118"/>
    <p:sldId id="385" r:id="rId119"/>
    <p:sldId id="386" r:id="rId120"/>
    <p:sldId id="387" r:id="rId121"/>
    <p:sldId id="388" r:id="rId122"/>
    <p:sldId id="389" r:id="rId123"/>
    <p:sldId id="390" r:id="rId124"/>
    <p:sldId id="391" r:id="rId125"/>
    <p:sldId id="392" r:id="rId126"/>
    <p:sldId id="394" r:id="rId127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754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064192" y="-122518"/>
            <a:ext cx="3015615" cy="105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chemeClr val="bg1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63699" y="1810004"/>
            <a:ext cx="3683635" cy="2844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135187" y="-153983"/>
            <a:ext cx="4873625" cy="1127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37725" y="1409191"/>
            <a:ext cx="4937760" cy="13487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0400" y="1361948"/>
            <a:ext cx="5518785" cy="3619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38885">
              <a:lnSpc>
                <a:spcPct val="142500"/>
              </a:lnSpc>
              <a:spcBef>
                <a:spcPts val="10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0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Setup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Fundamentals </a:t>
            </a:r>
            <a:r>
              <a:rPr sz="2400" spc="-7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1</a:t>
            </a:r>
            <a:r>
              <a:rPr sz="24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2400">
              <a:latin typeface="Comic Sans MS"/>
              <a:cs typeface="Comic Sans MS"/>
            </a:endParaRPr>
          </a:p>
          <a:p>
            <a:pPr marL="12700" marR="1279525">
              <a:lnSpc>
                <a:spcPts val="4010"/>
              </a:lnSpc>
              <a:spcBef>
                <a:spcPts val="295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2</a:t>
            </a:r>
            <a:r>
              <a:rPr sz="24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Must-Use</a:t>
            </a:r>
            <a:r>
              <a:rPr sz="2400" spc="-3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400" spc="-2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Tags </a:t>
            </a:r>
            <a:r>
              <a:rPr sz="2400" spc="-7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3</a:t>
            </a:r>
            <a:r>
              <a:rPr sz="24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Browser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2400">
              <a:latin typeface="Comic Sans MS"/>
              <a:cs typeface="Comic Sans MS"/>
            </a:endParaRPr>
          </a:p>
          <a:p>
            <a:pPr marL="12700" marR="267335">
              <a:lnSpc>
                <a:spcPts val="4010"/>
              </a:lnSpc>
              <a:spcBef>
                <a:spcPts val="9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4</a:t>
            </a:r>
            <a:r>
              <a:rPr sz="2400" spc="-2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and</a:t>
            </a:r>
            <a:r>
              <a:rPr sz="24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Project</a:t>
            </a:r>
            <a:r>
              <a:rPr sz="2400" spc="-2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Structure </a:t>
            </a:r>
            <a:r>
              <a:rPr sz="2400" spc="-70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5</a:t>
            </a:r>
            <a:r>
              <a:rPr sz="2400" spc="-1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List,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Tables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00FF00"/>
                </a:solidFill>
                <a:latin typeface="Comic Sans MS"/>
                <a:cs typeface="Comic Sans MS"/>
              </a:rPr>
              <a:t>&amp;</a:t>
            </a:r>
            <a:r>
              <a:rPr sz="24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Forms</a:t>
            </a:r>
            <a:endParaRPr sz="24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780"/>
              </a:spcBef>
            </a:pP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24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A50A"/>
                </a:solidFill>
                <a:latin typeface="Comic Sans MS"/>
                <a:cs typeface="Comic Sans MS"/>
              </a:rPr>
              <a:t>Bonus</a:t>
            </a:r>
            <a:r>
              <a:rPr sz="2400" spc="-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Comic Sans MS"/>
                <a:cs typeface="Comic Sans MS"/>
              </a:rPr>
              <a:t>Github</a:t>
            </a:r>
            <a:r>
              <a:rPr sz="24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Pages</a:t>
            </a:r>
            <a:r>
              <a:rPr sz="24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400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2400" spc="-5" dirty="0">
                <a:solidFill>
                  <a:srgbClr val="FFFFFF"/>
                </a:solidFill>
                <a:latin typeface="Comic Sans MS"/>
                <a:cs typeface="Comic Sans MS"/>
              </a:rPr>
              <a:t> CodeSpace</a:t>
            </a:r>
            <a:endParaRPr sz="24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5806" y="40639"/>
            <a:ext cx="5129530" cy="9855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300" spc="10" dirty="0">
                <a:solidFill>
                  <a:srgbClr val="FFA50A"/>
                </a:solidFill>
              </a:rPr>
              <a:t>Course</a:t>
            </a:r>
            <a:r>
              <a:rPr sz="6300" spc="-65" dirty="0">
                <a:solidFill>
                  <a:srgbClr val="FFA50A"/>
                </a:solidFill>
              </a:rPr>
              <a:t> </a:t>
            </a:r>
            <a:r>
              <a:rPr sz="6300" spc="5" dirty="0"/>
              <a:t>Levels</a:t>
            </a:r>
            <a:endParaRPr sz="63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41335" y="167639"/>
            <a:ext cx="1203959" cy="23134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8455" y="54355"/>
            <a:ext cx="644461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/>
              <a:t>2.1</a:t>
            </a:r>
            <a:r>
              <a:rPr sz="3600" spc="15" dirty="0"/>
              <a:t> </a:t>
            </a:r>
            <a:r>
              <a:rPr sz="3600" spc="5" dirty="0">
                <a:solidFill>
                  <a:srgbClr val="FFFFFF"/>
                </a:solidFill>
              </a:rPr>
              <a:t>Client</a:t>
            </a:r>
            <a:r>
              <a:rPr sz="3600" spc="15" dirty="0">
                <a:solidFill>
                  <a:srgbClr val="FFFFFF"/>
                </a:solidFill>
              </a:rPr>
              <a:t> </a:t>
            </a:r>
            <a:r>
              <a:rPr sz="3600" spc="5" dirty="0">
                <a:solidFill>
                  <a:srgbClr val="FFFFFF"/>
                </a:solidFill>
              </a:rPr>
              <a:t>Side</a:t>
            </a:r>
            <a:r>
              <a:rPr sz="3600" spc="20" dirty="0">
                <a:solidFill>
                  <a:srgbClr val="FFFFFF"/>
                </a:solidFill>
              </a:rPr>
              <a:t> </a:t>
            </a:r>
            <a:r>
              <a:rPr sz="3600" spc="5" dirty="0"/>
              <a:t>vs</a:t>
            </a:r>
            <a:r>
              <a:rPr sz="3600" spc="10" dirty="0"/>
              <a:t> </a:t>
            </a:r>
            <a:r>
              <a:rPr sz="3600" spc="10" dirty="0">
                <a:solidFill>
                  <a:srgbClr val="FFA50A"/>
                </a:solidFill>
              </a:rPr>
              <a:t>Server</a:t>
            </a:r>
            <a:r>
              <a:rPr sz="3600" spc="20" dirty="0">
                <a:solidFill>
                  <a:srgbClr val="FFA50A"/>
                </a:solidFill>
              </a:rPr>
              <a:t> </a:t>
            </a:r>
            <a:r>
              <a:rPr sz="3600" spc="5" dirty="0">
                <a:solidFill>
                  <a:srgbClr val="FFA50A"/>
                </a:solidFill>
              </a:rPr>
              <a:t>Side</a:t>
            </a:r>
            <a:endParaRPr sz="3600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65012" y="680537"/>
          <a:ext cx="6275067" cy="42337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916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168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0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Client</a:t>
                      </a:r>
                      <a:r>
                        <a:rPr sz="1800" b="1" spc="-30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Side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800" b="1" spc="-5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Server</a:t>
                      </a:r>
                      <a:r>
                        <a:rPr sz="1800" b="1" spc="-50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5" dirty="0">
                          <a:solidFill>
                            <a:srgbClr val="FFA50A"/>
                          </a:solidFill>
                          <a:latin typeface="Arial"/>
                          <a:cs typeface="Arial"/>
                        </a:rPr>
                        <a:t>Side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9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Execution</a:t>
                      </a:r>
                      <a:r>
                        <a:rPr sz="1600" b="1" spc="-30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Location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99745">
                        <a:lnSpc>
                          <a:spcPts val="1610"/>
                        </a:lnSpc>
                        <a:spcBef>
                          <a:spcPts val="83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Executes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user's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device.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67335">
                        <a:lnSpc>
                          <a:spcPts val="1610"/>
                        </a:lnSpc>
                        <a:spcBef>
                          <a:spcPts val="83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Executes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on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remote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machine.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541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9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5"/>
                        </a:spcBef>
                      </a:pP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Languages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0805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374015">
                        <a:lnSpc>
                          <a:spcPts val="1580"/>
                        </a:lnSpc>
                        <a:spcBef>
                          <a:spcPts val="86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Primarily</a:t>
                      </a:r>
                      <a:r>
                        <a:rPr sz="1400" spc="-4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JavaScript,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A50A"/>
                          </a:solidFill>
                          <a:latin typeface="Arial MT"/>
                          <a:cs typeface="Arial MT"/>
                        </a:rPr>
                        <a:t>HTML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CSS.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52120">
                        <a:lnSpc>
                          <a:spcPts val="1580"/>
                        </a:lnSpc>
                        <a:spcBef>
                          <a:spcPts val="860"/>
                        </a:spcBef>
                      </a:pP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PHP,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Python,</a:t>
                      </a:r>
                      <a:r>
                        <a:rPr sz="1400" spc="-4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Java, </a:t>
                      </a:r>
                      <a:r>
                        <a:rPr sz="1400" spc="-37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Node.js,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etc.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922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49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0"/>
                        </a:spcBef>
                      </a:pP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Main</a:t>
                      </a:r>
                      <a:r>
                        <a:rPr sz="1600" b="1" spc="-40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Job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88265">
                        <a:lnSpc>
                          <a:spcPts val="1580"/>
                        </a:lnSpc>
                        <a:spcBef>
                          <a:spcPts val="86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Makes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clicks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and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scrolls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work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740410">
                        <a:lnSpc>
                          <a:spcPts val="1580"/>
                        </a:lnSpc>
                        <a:spcBef>
                          <a:spcPts val="865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Manages</a:t>
                      </a:r>
                      <a:r>
                        <a:rPr sz="1400" spc="-8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saved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information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9855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9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Access</a:t>
                      </a:r>
                      <a:r>
                        <a:rPr sz="1600" b="1" spc="-4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Level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440690">
                        <a:lnSpc>
                          <a:spcPts val="1610"/>
                        </a:lnSpc>
                        <a:spcBef>
                          <a:spcPts val="819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Can't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access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server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</a:t>
                      </a:r>
                      <a:r>
                        <a:rPr sz="1400" spc="-1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directly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129539">
                        <a:lnSpc>
                          <a:spcPts val="1610"/>
                        </a:lnSpc>
                        <a:spcBef>
                          <a:spcPts val="819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Can read/write files,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interact</a:t>
                      </a:r>
                      <a:r>
                        <a:rPr sz="1400" spc="-3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with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databases.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9325"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25"/>
                        </a:spcBef>
                      </a:pPr>
                      <a:r>
                        <a:rPr sz="1600" b="1" spc="-5" dirty="0">
                          <a:solidFill>
                            <a:srgbClr val="00FF00"/>
                          </a:solidFill>
                          <a:latin typeface="Arial"/>
                          <a:cs typeface="Arial"/>
                        </a:rPr>
                        <a:t>Speed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2075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>
                        <a:lnSpc>
                          <a:spcPct val="100000"/>
                        </a:lnSpc>
                        <a:spcBef>
                          <a:spcPts val="710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Quicker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for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UI</a:t>
                      </a:r>
                      <a:r>
                        <a:rPr sz="1400" spc="-2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changes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90170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90805" marR="237490">
                        <a:lnSpc>
                          <a:spcPts val="1610"/>
                        </a:lnSpc>
                        <a:spcBef>
                          <a:spcPts val="819"/>
                        </a:spcBef>
                      </a:pP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Slower</a:t>
                      </a:r>
                      <a:r>
                        <a:rPr sz="1400" spc="-30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due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to</a:t>
                      </a:r>
                      <a:r>
                        <a:rPr sz="1400" spc="-2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network </a:t>
                      </a:r>
                      <a:r>
                        <a:rPr sz="1400" spc="-37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 </a:t>
                      </a:r>
                      <a:r>
                        <a:rPr sz="1400" spc="-5" dirty="0">
                          <a:solidFill>
                            <a:srgbClr val="FFFFFF"/>
                          </a:solidFill>
                          <a:latin typeface="Arial MT"/>
                          <a:cs typeface="Arial MT"/>
                        </a:rPr>
                        <a:t>latency.</a:t>
                      </a:r>
                      <a:endParaRPr sz="1400">
                        <a:latin typeface="Arial MT"/>
                        <a:cs typeface="Arial MT"/>
                      </a:endParaRPr>
                    </a:p>
                  </a:txBody>
                  <a:tcPr marL="0" marR="0" marT="104139" marB="0">
                    <a:lnL w="12700">
                      <a:solidFill>
                        <a:srgbClr val="9E9E9E"/>
                      </a:solidFill>
                      <a:prstDash val="solid"/>
                    </a:lnL>
                    <a:lnR w="12700">
                      <a:solidFill>
                        <a:srgbClr val="9E9E9E"/>
                      </a:solidFill>
                      <a:prstDash val="solid"/>
                    </a:lnR>
                    <a:lnT w="12700">
                      <a:solidFill>
                        <a:srgbClr val="9E9E9E"/>
                      </a:solidFill>
                      <a:prstDash val="solid"/>
                    </a:lnT>
                    <a:lnB w="12700">
                      <a:solidFill>
                        <a:srgbClr val="9E9E9E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3906" y="1015"/>
            <a:ext cx="50546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Range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654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5481" y="1015"/>
            <a:ext cx="52508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Button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706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97062" y="1015"/>
            <a:ext cx="534860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Submit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685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96293" y="1015"/>
            <a:ext cx="49491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Radio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843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8136" y="1015"/>
            <a:ext cx="59270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spc="5" dirty="0">
                <a:solidFill>
                  <a:srgbClr val="FFFFFF"/>
                </a:solidFill>
              </a:rPr>
              <a:t> type: </a:t>
            </a:r>
            <a:r>
              <a:rPr spc="10" dirty="0">
                <a:solidFill>
                  <a:srgbClr val="FFA50A"/>
                </a:solidFill>
              </a:rPr>
              <a:t>Checkbox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81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293" y="1015"/>
            <a:ext cx="52044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 </a:t>
            </a:r>
            <a:r>
              <a:rPr spc="5" dirty="0">
                <a:solidFill>
                  <a:srgbClr val="FFA50A"/>
                </a:solidFill>
              </a:rPr>
              <a:t>Select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4215" y="914399"/>
            <a:ext cx="8842248" cy="38191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90675" y="1015"/>
            <a:ext cx="59601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TextArea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368548"/>
            <a:ext cx="6878320" cy="142494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&lt;textarea&gt;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multi-line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forms.</a:t>
            </a:r>
            <a:endParaRPr sz="1600">
              <a:latin typeface="Arial MT"/>
              <a:cs typeface="Arial MT"/>
            </a:endParaRPr>
          </a:p>
          <a:p>
            <a:pPr marL="800100" lvl="1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rows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Property: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Specifies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visible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textarea.</a:t>
            </a:r>
            <a:endParaRPr sz="1600">
              <a:latin typeface="Arial MT"/>
              <a:cs typeface="Arial MT"/>
            </a:endParaRPr>
          </a:p>
          <a:p>
            <a:pPr marL="800100" marR="5080" lvl="1" indent="-330200">
              <a:lnSpc>
                <a:spcPct val="113799"/>
              </a:lnSpc>
              <a:spcBef>
                <a:spcPts val="25"/>
              </a:spcBef>
              <a:buClr>
                <a:srgbClr val="FFFFFF"/>
              </a:buClr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cols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Property: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visible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measured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average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character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widths.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Resizable: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Some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browsers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allow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manually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resize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textarea.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801623"/>
            <a:ext cx="8836152" cy="2414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85217" y="1422907"/>
            <a:ext cx="269240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81050" marR="5080" indent="-76898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4.</a:t>
            </a:r>
            <a:r>
              <a:rPr sz="4800" spc="-9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iFrame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Tag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</a:rPr>
              <a:t>List,</a:t>
            </a:r>
            <a:r>
              <a:rPr sz="1700" spc="-1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Tables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&amp;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/>
              <a:t>Forms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7743" y="1368551"/>
            <a:ext cx="5050535" cy="3084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23331" y="1015"/>
            <a:ext cx="40957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4.1</a:t>
            </a:r>
            <a:r>
              <a:rPr spc="-20" dirty="0"/>
              <a:t> </a:t>
            </a:r>
            <a:r>
              <a:rPr spc="10" dirty="0">
                <a:solidFill>
                  <a:srgbClr val="FFFFFF"/>
                </a:solidFill>
              </a:rPr>
              <a:t>Using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iFrames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40324" y="3755644"/>
            <a:ext cx="7075170" cy="1141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marR="85090" indent="-33020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9900"/>
                </a:solidFill>
                <a:latin typeface="Arial MT"/>
                <a:cs typeface="Arial MT"/>
              </a:rPr>
              <a:t>Embedded</a:t>
            </a:r>
            <a:r>
              <a:rPr sz="160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9900"/>
                </a:solidFill>
                <a:latin typeface="Arial MT"/>
                <a:cs typeface="Arial MT"/>
              </a:rPr>
              <a:t>Content:</a:t>
            </a:r>
            <a:r>
              <a:rPr sz="160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embed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webpage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multimedia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src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Attribute: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Specifies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10" dirty="0">
                <a:solidFill>
                  <a:srgbClr val="00FF00"/>
                </a:solidFill>
                <a:latin typeface="Arial MT"/>
                <a:cs typeface="Arial MT"/>
              </a:rPr>
              <a:t>URL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embedded.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Dimensions: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Width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height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height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7639" y="801623"/>
            <a:ext cx="8613648" cy="28498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228343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 </a:t>
            </a:r>
            <a:r>
              <a:rPr sz="4200" dirty="0"/>
              <a:t>Revision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dirty="0"/>
              <a:t>List,</a:t>
            </a:r>
            <a:r>
              <a:rPr sz="1700" spc="-10" dirty="0"/>
              <a:t> </a:t>
            </a:r>
            <a:r>
              <a:rPr sz="1700" dirty="0"/>
              <a:t>Tables</a:t>
            </a:r>
            <a:r>
              <a:rPr sz="1700" spc="-5" dirty="0"/>
              <a:t> </a:t>
            </a:r>
            <a:r>
              <a:rPr sz="1700" dirty="0"/>
              <a:t>&amp; </a:t>
            </a:r>
            <a:r>
              <a:rPr sz="1700" dirty="0">
                <a:solidFill>
                  <a:srgbClr val="FFFFFF"/>
                </a:solidFill>
              </a:rPr>
              <a:t>Forms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44724" y="1140459"/>
            <a:ext cx="315023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20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List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Unordered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Table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0"/>
              </a:spcBef>
              <a:buClr>
                <a:srgbClr val="FFFFFF"/>
              </a:buClr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&lt;tr&gt;,</a:t>
            </a:r>
            <a:r>
              <a:rPr sz="16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&lt;td&gt;, &lt;th&gt;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Captions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Col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spans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895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Forms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5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Exploring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iFrame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iFrames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5168" y="54355"/>
            <a:ext cx="77120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5" dirty="0"/>
              <a:t>2.2</a:t>
            </a:r>
            <a:r>
              <a:rPr sz="3600" spc="15" dirty="0"/>
              <a:t> </a:t>
            </a:r>
            <a:r>
              <a:rPr sz="3600" spc="10" dirty="0">
                <a:solidFill>
                  <a:srgbClr val="000000"/>
                </a:solidFill>
              </a:rPr>
              <a:t>FrontEnd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spc="10" dirty="0">
                <a:solidFill>
                  <a:srgbClr val="000000"/>
                </a:solidFill>
              </a:rPr>
              <a:t>BackEnd</a:t>
            </a:r>
            <a:r>
              <a:rPr sz="3600" spc="25" dirty="0">
                <a:solidFill>
                  <a:srgbClr val="000000"/>
                </a:solidFill>
              </a:rPr>
              <a:t> </a:t>
            </a:r>
            <a:r>
              <a:rPr sz="3600" dirty="0">
                <a:solidFill>
                  <a:srgbClr val="000000"/>
                </a:solidFill>
              </a:rPr>
              <a:t>/</a:t>
            </a:r>
            <a:r>
              <a:rPr sz="3600" spc="20" dirty="0">
                <a:solidFill>
                  <a:srgbClr val="000000"/>
                </a:solidFill>
              </a:rPr>
              <a:t> </a:t>
            </a:r>
            <a:r>
              <a:rPr sz="3600" spc="10" dirty="0"/>
              <a:t>FullStack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985325" y="2133092"/>
            <a:ext cx="248920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Client Side </a:t>
            </a:r>
            <a:r>
              <a:rPr sz="1800" b="1" dirty="0">
                <a:latin typeface="Arial"/>
                <a:cs typeface="Arial"/>
              </a:rPr>
              <a:t>/ </a:t>
            </a:r>
            <a:r>
              <a:rPr sz="1800" b="1" spc="-5" dirty="0">
                <a:latin typeface="Arial"/>
                <a:cs typeface="Arial"/>
              </a:rPr>
              <a:t>Front-End </a:t>
            </a:r>
            <a:r>
              <a:rPr sz="1800" b="1" spc="-4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Web</a:t>
            </a:r>
            <a:r>
              <a:rPr sz="1800" b="1" spc="-1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Development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9808" y="1139952"/>
            <a:ext cx="585216" cy="75285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02663" y="1106424"/>
            <a:ext cx="862584" cy="786383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1094232"/>
            <a:ext cx="829055" cy="84429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67655" y="1018032"/>
            <a:ext cx="682751" cy="993647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666232" y="1191767"/>
            <a:ext cx="1213104" cy="54863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05455" y="3922776"/>
            <a:ext cx="2365247" cy="7528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5053449" y="2072132"/>
            <a:ext cx="128333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sz="1800" b="1" spc="-5" dirty="0">
                <a:latin typeface="Arial"/>
                <a:cs typeface="Arial"/>
              </a:rPr>
              <a:t>Server</a:t>
            </a:r>
            <a:r>
              <a:rPr sz="1800" b="1" spc="-9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Side </a:t>
            </a:r>
            <a:r>
              <a:rPr sz="1800" b="1" spc="-484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Back-End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236137" y="4678171"/>
            <a:ext cx="11055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latin typeface="Arial"/>
                <a:cs typeface="Arial"/>
              </a:rPr>
              <a:t>Full</a:t>
            </a:r>
            <a:r>
              <a:rPr sz="1800" b="1" spc="-7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Stack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755648" y="2916935"/>
            <a:ext cx="3959352" cy="868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24" y="1228852"/>
            <a:ext cx="4705350" cy="3713479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367665" marR="5080" indent="-355600">
              <a:lnSpc>
                <a:spcPct val="102699"/>
              </a:lnSpc>
              <a:spcBef>
                <a:spcPts val="25"/>
              </a:spcBef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Create a </a:t>
            </a:r>
            <a:r>
              <a:rPr sz="2200" dirty="0">
                <a:solidFill>
                  <a:srgbClr val="EF8600"/>
                </a:solidFill>
                <a:latin typeface="Arial MT"/>
                <a:cs typeface="Arial MT"/>
              </a:rPr>
              <a:t>page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with all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type of 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list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unordered</a:t>
            </a:r>
            <a:r>
              <a:rPr sz="22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list.</a:t>
            </a:r>
            <a:endParaRPr sz="2200">
              <a:latin typeface="Arial MT"/>
              <a:cs typeface="Arial MT"/>
            </a:endParaRPr>
          </a:p>
          <a:p>
            <a:pPr marL="368300" indent="-355600">
              <a:lnSpc>
                <a:spcPts val="2590"/>
              </a:lnSpc>
              <a:buSzPct val="90909"/>
              <a:buAutoNum type="arabicPeriod"/>
              <a:tabLst>
                <a:tab pos="367665" algn="l"/>
                <a:tab pos="368300" algn="l"/>
              </a:tabLst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EF8600"/>
                </a:solidFill>
                <a:latin typeface="Arial MT"/>
                <a:cs typeface="Arial MT"/>
              </a:rPr>
              <a:t>table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with headings,</a:t>
            </a:r>
            <a:endParaRPr sz="2200">
              <a:latin typeface="Arial MT"/>
              <a:cs typeface="Arial MT"/>
            </a:endParaRPr>
          </a:p>
          <a:p>
            <a:pPr marL="367665" marR="333375">
              <a:lnSpc>
                <a:spcPts val="2590"/>
              </a:lnSpc>
              <a:spcBef>
                <a:spcPts val="200"/>
              </a:spcBef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captions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and a few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rows.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One of </a:t>
            </a:r>
            <a:r>
              <a:rPr sz="2200" spc="-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heading should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take at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 least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3 </a:t>
            </a:r>
            <a:r>
              <a:rPr sz="22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columns.</a:t>
            </a:r>
            <a:endParaRPr sz="2200">
              <a:latin typeface="Arial MT"/>
              <a:cs typeface="Arial MT"/>
            </a:endParaRPr>
          </a:p>
          <a:p>
            <a:pPr marL="367665" marR="409575" indent="-355600">
              <a:lnSpc>
                <a:spcPts val="2590"/>
              </a:lnSpc>
              <a:spcBef>
                <a:spcPts val="130"/>
              </a:spcBef>
              <a:buSzPct val="90909"/>
              <a:buAutoNum type="arabicPeriod" startAt="3"/>
              <a:tabLst>
                <a:tab pos="367665" algn="l"/>
                <a:tab pos="368300" algn="l"/>
              </a:tabLst>
            </a:pP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Create a </a:t>
            </a:r>
            <a:r>
              <a:rPr sz="2200" dirty="0">
                <a:solidFill>
                  <a:srgbClr val="EF8600"/>
                </a:solidFill>
                <a:latin typeface="Arial MT"/>
                <a:cs typeface="Arial MT"/>
              </a:rPr>
              <a:t>contact me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form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relevant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details</a:t>
            </a:r>
            <a:r>
              <a:rPr sz="22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resume</a:t>
            </a:r>
            <a:endParaRPr sz="2200">
              <a:latin typeface="Arial MT"/>
              <a:cs typeface="Arial MT"/>
            </a:endParaRPr>
          </a:p>
          <a:p>
            <a:pPr marL="367665">
              <a:lnSpc>
                <a:spcPts val="2610"/>
              </a:lnSpc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website.</a:t>
            </a:r>
            <a:endParaRPr sz="2200">
              <a:latin typeface="Arial MT"/>
              <a:cs typeface="Arial MT"/>
            </a:endParaRPr>
          </a:p>
          <a:p>
            <a:pPr marL="367665" marR="456565" indent="-355600">
              <a:lnSpc>
                <a:spcPts val="2590"/>
              </a:lnSpc>
              <a:spcBef>
                <a:spcPts val="100"/>
              </a:spcBef>
              <a:buSzPct val="90909"/>
              <a:buAutoNum type="arabicPeriod" startAt="4"/>
              <a:tabLst>
                <a:tab pos="367665" algn="l"/>
                <a:tab pos="368300" algn="l"/>
              </a:tabLst>
            </a:pPr>
            <a:r>
              <a:rPr sz="2200" spc="-5" dirty="0">
                <a:solidFill>
                  <a:srgbClr val="FFFFFF"/>
                </a:solidFill>
                <a:latin typeface="Arial MT"/>
                <a:cs typeface="Arial MT"/>
              </a:rPr>
              <a:t>Use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iFrame to </a:t>
            </a:r>
            <a:r>
              <a:rPr sz="2200" dirty="0">
                <a:solidFill>
                  <a:srgbClr val="EF8600"/>
                </a:solidFill>
                <a:latin typeface="Arial MT"/>
                <a:cs typeface="Arial MT"/>
              </a:rPr>
              <a:t>add </a:t>
            </a:r>
            <a:r>
              <a:rPr sz="2200" spc="-5" dirty="0">
                <a:solidFill>
                  <a:srgbClr val="EF8600"/>
                </a:solidFill>
                <a:latin typeface="Arial MT"/>
                <a:cs typeface="Arial MT"/>
              </a:rPr>
              <a:t>this video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200" spc="-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200" dirty="0">
                <a:solidFill>
                  <a:srgbClr val="FFFFFF"/>
                </a:solidFill>
                <a:latin typeface="Arial MT"/>
                <a:cs typeface="Arial MT"/>
              </a:rPr>
              <a:t>your page.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Project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List,</a:t>
            </a:r>
            <a:r>
              <a:rPr sz="1700" spc="-10" dirty="0"/>
              <a:t> </a:t>
            </a:r>
            <a:r>
              <a:rPr sz="1700" dirty="0"/>
              <a:t>Tables</a:t>
            </a:r>
            <a:r>
              <a:rPr sz="1700" spc="-5" dirty="0"/>
              <a:t> </a:t>
            </a:r>
            <a:r>
              <a:rPr sz="1700" dirty="0"/>
              <a:t>&amp; </a:t>
            </a:r>
            <a:r>
              <a:rPr sz="1700" dirty="0">
                <a:solidFill>
                  <a:srgbClr val="FFFFFF"/>
                </a:solidFill>
              </a:rPr>
              <a:t>Forms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14687" y="0"/>
            <a:ext cx="271272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Bonus</a:t>
            </a:r>
          </a:p>
          <a:p>
            <a:pPr marL="16510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Github</a:t>
            </a:r>
            <a:r>
              <a:rPr sz="1700" spc="-10" dirty="0"/>
              <a:t> </a:t>
            </a:r>
            <a:r>
              <a:rPr sz="1700" dirty="0">
                <a:solidFill>
                  <a:srgbClr val="FFFFFF"/>
                </a:solidFill>
              </a:rPr>
              <a:t>Pages 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CodeSpace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32024" y="1243076"/>
            <a:ext cx="3226435" cy="330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Github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Repo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Codespace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Publishing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FrameWorks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Angular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Vue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03191" y="1389887"/>
            <a:ext cx="4568952" cy="2944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01886" y="1422907"/>
            <a:ext cx="265938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6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GitHub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15595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70" dirty="0"/>
              <a:t> </a:t>
            </a:r>
            <a:r>
              <a:rPr spc="10" dirty="0">
                <a:solidFill>
                  <a:srgbClr val="FFA50A"/>
                </a:solidFill>
              </a:rPr>
              <a:t>Bonus</a:t>
            </a:r>
          </a:p>
          <a:p>
            <a:pPr marL="319405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</a:rPr>
              <a:t>Github</a:t>
            </a:r>
            <a:r>
              <a:rPr sz="1700" spc="-10" dirty="0">
                <a:solidFill>
                  <a:srgbClr val="00FF00"/>
                </a:solidFill>
              </a:rPr>
              <a:t> </a:t>
            </a:r>
            <a:r>
              <a:rPr sz="1700" dirty="0"/>
              <a:t>Pages &amp;</a:t>
            </a:r>
            <a:r>
              <a:rPr sz="1700" spc="5" dirty="0"/>
              <a:t> </a:t>
            </a:r>
            <a:r>
              <a:rPr sz="1700" dirty="0"/>
              <a:t>CodeSpace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1060703"/>
            <a:ext cx="3846576" cy="3846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2875" y="1015"/>
            <a:ext cx="6316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1.1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Version</a:t>
            </a:r>
            <a:r>
              <a:rPr spc="10" dirty="0">
                <a:solidFill>
                  <a:srgbClr val="FFA50A"/>
                </a:solidFill>
              </a:rPr>
              <a:t> Control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5024" y="1261872"/>
            <a:ext cx="5636895" cy="2756535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115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Definition: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track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changes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in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files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over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time.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05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Types: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Centralized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(like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SVN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)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and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Distributed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(like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Git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).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9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teamwork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fixes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mistakes.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05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Snapshots: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Each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'commit'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saves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version.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9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Branching: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Lets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tasks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separately.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08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Merge: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Combines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people.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05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Undo: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Easy to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revert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older file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versions.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46520" y="801623"/>
            <a:ext cx="2292096" cy="2292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29543" y="1015"/>
            <a:ext cx="62814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1.2</a:t>
            </a:r>
            <a:r>
              <a:rPr spc="15" dirty="0"/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Git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and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GitHub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374" y="1057655"/>
            <a:ext cx="161544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Arial MT"/>
                <a:cs typeface="Arial MT"/>
              </a:rPr>
              <a:t>Git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5080" indent="-323850">
              <a:lnSpc>
                <a:spcPct val="117300"/>
              </a:lnSpc>
              <a:spcBef>
                <a:spcPts val="100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pc="-5" dirty="0">
                <a:solidFill>
                  <a:srgbClr val="FFA50A"/>
                </a:solidFill>
              </a:rPr>
              <a:t>Definition: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dirty="0"/>
              <a:t>A </a:t>
            </a:r>
            <a:r>
              <a:rPr spc="-5" dirty="0"/>
              <a:t>software</a:t>
            </a:r>
            <a:r>
              <a:rPr dirty="0"/>
              <a:t> </a:t>
            </a:r>
            <a:r>
              <a:rPr spc="-5" dirty="0"/>
              <a:t>tool</a:t>
            </a:r>
            <a:r>
              <a:rPr dirty="0"/>
              <a:t> </a:t>
            </a:r>
            <a:r>
              <a:rPr spc="-5" dirty="0"/>
              <a:t>that tracks</a:t>
            </a:r>
            <a:r>
              <a:rPr dirty="0"/>
              <a:t> changes in</a:t>
            </a:r>
            <a:r>
              <a:rPr spc="-5" dirty="0"/>
              <a:t> </a:t>
            </a:r>
            <a:r>
              <a:rPr dirty="0"/>
              <a:t>code, </a:t>
            </a:r>
            <a:r>
              <a:rPr spc="-400" dirty="0"/>
              <a:t> </a:t>
            </a:r>
            <a:r>
              <a:rPr dirty="0"/>
              <a:t>enabling</a:t>
            </a:r>
            <a:r>
              <a:rPr spc="-10" dirty="0"/>
              <a:t> </a:t>
            </a:r>
            <a:r>
              <a:rPr spc="-5" dirty="0"/>
              <a:t>collaboration </a:t>
            </a:r>
            <a:r>
              <a:rPr dirty="0"/>
              <a:t>and</a:t>
            </a:r>
            <a:r>
              <a:rPr spc="-5" dirty="0"/>
              <a:t> </a:t>
            </a:r>
            <a:r>
              <a:rPr dirty="0"/>
              <a:t>version</a:t>
            </a:r>
            <a:r>
              <a:rPr spc="-5" dirty="0"/>
              <a:t> control.</a:t>
            </a:r>
          </a:p>
          <a:p>
            <a:pPr marL="336550" indent="-32385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pc="-5" dirty="0">
                <a:solidFill>
                  <a:srgbClr val="FFA50A"/>
                </a:solidFill>
              </a:rPr>
              <a:t>Commit: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dirty="0"/>
              <a:t>Records</a:t>
            </a:r>
            <a:r>
              <a:rPr spc="-15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dirty="0"/>
              <a:t>snapshot</a:t>
            </a:r>
            <a:r>
              <a:rPr spc="-20" dirty="0"/>
              <a:t> </a:t>
            </a:r>
            <a:r>
              <a:rPr dirty="0"/>
              <a:t>of</a:t>
            </a:r>
            <a:r>
              <a:rPr spc="-15" dirty="0"/>
              <a:t> </a:t>
            </a:r>
            <a:r>
              <a:rPr spc="-5" dirty="0"/>
              <a:t>file</a:t>
            </a:r>
            <a:r>
              <a:rPr spc="-15" dirty="0"/>
              <a:t> </a:t>
            </a:r>
            <a:r>
              <a:rPr dirty="0"/>
              <a:t>changes.</a:t>
            </a:r>
          </a:p>
          <a:p>
            <a:pPr marL="336550" indent="-323850">
              <a:lnSpc>
                <a:spcPct val="100000"/>
              </a:lnSpc>
              <a:spcBef>
                <a:spcPts val="219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pc="-5" dirty="0">
                <a:solidFill>
                  <a:srgbClr val="FFA50A"/>
                </a:solidFill>
              </a:rPr>
              <a:t>Branch: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-5" dirty="0"/>
              <a:t>Allows</a:t>
            </a:r>
            <a:r>
              <a:rPr spc="5" dirty="0"/>
              <a:t> </a:t>
            </a:r>
            <a:r>
              <a:rPr spc="-5" dirty="0"/>
              <a:t>separate</a:t>
            </a:r>
            <a:r>
              <a:rPr spc="5" dirty="0"/>
              <a:t> </a:t>
            </a:r>
            <a:r>
              <a:rPr spc="-5" dirty="0"/>
              <a:t>paths</a:t>
            </a:r>
            <a:r>
              <a:rPr spc="5" dirty="0"/>
              <a:t> </a:t>
            </a:r>
            <a:r>
              <a:rPr dirty="0"/>
              <a:t>of </a:t>
            </a:r>
            <a:r>
              <a:rPr spc="-5" dirty="0"/>
              <a:t>development.</a:t>
            </a:r>
          </a:p>
          <a:p>
            <a:pPr marL="336550" indent="-32385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dirty="0">
                <a:solidFill>
                  <a:srgbClr val="FFA50A"/>
                </a:solidFill>
              </a:rPr>
              <a:t>Merge: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dirty="0"/>
              <a:t>Combines</a:t>
            </a:r>
            <a:r>
              <a:rPr spc="-15" dirty="0"/>
              <a:t> </a:t>
            </a:r>
            <a:r>
              <a:rPr dirty="0"/>
              <a:t>changes</a:t>
            </a:r>
            <a:r>
              <a:rPr spc="-10" dirty="0"/>
              <a:t> </a:t>
            </a:r>
            <a:r>
              <a:rPr spc="-5" dirty="0"/>
              <a:t>from</a:t>
            </a:r>
            <a:r>
              <a:rPr spc="-15" dirty="0"/>
              <a:t> </a:t>
            </a:r>
            <a:r>
              <a:rPr spc="-5" dirty="0"/>
              <a:t>different</a:t>
            </a:r>
            <a:r>
              <a:rPr spc="-20" dirty="0"/>
              <a:t> </a:t>
            </a:r>
            <a:r>
              <a:rPr dirty="0"/>
              <a:t>branches.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04374" y="3038855"/>
            <a:ext cx="2150110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3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3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Arial MT"/>
                <a:cs typeface="Arial MT"/>
              </a:rPr>
              <a:t>GitHub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?</a:t>
            </a:r>
            <a:endParaRPr sz="23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7725" y="3390392"/>
            <a:ext cx="5314315" cy="1348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5915" marR="164465" indent="-323850">
              <a:lnSpc>
                <a:spcPct val="117300"/>
              </a:lnSpc>
              <a:spcBef>
                <a:spcPts val="100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Definition: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 web service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hosting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collaborating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on </a:t>
            </a:r>
            <a:r>
              <a:rPr sz="1500" spc="-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sz="15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repositories.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Fork:</a:t>
            </a:r>
            <a:r>
              <a:rPr sz="15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a personal copy of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another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user's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repository.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19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Pull Request:</a:t>
            </a:r>
            <a:r>
              <a:rPr sz="15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way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to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propose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to existing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code.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Issues:</a:t>
            </a:r>
            <a:r>
              <a:rPr sz="15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for tracking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bugs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feature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ideas.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32447" y="1048511"/>
            <a:ext cx="1085088" cy="112471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47815" y="2569464"/>
            <a:ext cx="2621280" cy="10241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52650" y="1015"/>
            <a:ext cx="48387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1.3</a:t>
            </a:r>
            <a:r>
              <a:rPr spc="-5" dirty="0"/>
              <a:t> </a:t>
            </a:r>
            <a:r>
              <a:rPr spc="5" dirty="0">
                <a:solidFill>
                  <a:srgbClr val="FFA50A"/>
                </a:solidFill>
              </a:rPr>
              <a:t>Account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Creation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46504" y="768095"/>
            <a:ext cx="5510784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37593" y="1015"/>
            <a:ext cx="44678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1.4</a:t>
            </a:r>
            <a:r>
              <a:rPr spc="-5" dirty="0"/>
              <a:t> </a:t>
            </a:r>
            <a:r>
              <a:rPr spc="10" dirty="0">
                <a:solidFill>
                  <a:srgbClr val="FFFFFF"/>
                </a:solidFill>
              </a:rPr>
              <a:t>Creating</a:t>
            </a:r>
            <a:r>
              <a:rPr dirty="0">
                <a:solidFill>
                  <a:srgbClr val="FFFFFF"/>
                </a:solidFill>
              </a:rPr>
              <a:t> a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Repo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6696" y="801623"/>
            <a:ext cx="3578352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32743" y="1015"/>
            <a:ext cx="58781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Creating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CodeSpace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639" y="801623"/>
            <a:ext cx="5858256" cy="42428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4475" y="1015"/>
            <a:ext cx="61131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1.6 </a:t>
            </a:r>
            <a:r>
              <a:rPr spc="10" dirty="0">
                <a:solidFill>
                  <a:srgbClr val="FFFFFF"/>
                </a:solidFill>
              </a:rPr>
              <a:t>Creating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a </a:t>
            </a:r>
            <a:r>
              <a:rPr spc="10" dirty="0">
                <a:solidFill>
                  <a:srgbClr val="FFA50A"/>
                </a:solidFill>
              </a:rPr>
              <a:t>Github Page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1536" y="838199"/>
            <a:ext cx="5705856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9250" y="1015"/>
            <a:ext cx="59042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1.7 </a:t>
            </a:r>
            <a:r>
              <a:rPr spc="10" dirty="0">
                <a:solidFill>
                  <a:srgbClr val="FFFFFF"/>
                </a:solidFill>
              </a:rPr>
              <a:t>Publishing </a:t>
            </a:r>
            <a:r>
              <a:rPr spc="5" dirty="0">
                <a:solidFill>
                  <a:srgbClr val="FFFFFF"/>
                </a:solidFill>
              </a:rPr>
              <a:t>our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Project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9072" y="801623"/>
            <a:ext cx="5705856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1393" y="1015"/>
            <a:ext cx="46202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2.3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Role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Browser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524" y="2360676"/>
            <a:ext cx="6336030" cy="2466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8300" marR="5080" indent="-355600">
              <a:lnSpc>
                <a:spcPct val="112999"/>
              </a:lnSpc>
              <a:spcBef>
                <a:spcPts val="10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Displays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Web</a:t>
            </a:r>
            <a:r>
              <a:rPr sz="20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Page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Turns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into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screen.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384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User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Clicks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interact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2000">
              <a:latin typeface="Arial MT"/>
              <a:cs typeface="Arial MT"/>
            </a:endParaRPr>
          </a:p>
          <a:p>
            <a:pPr marL="368300" marR="132080" indent="-355600">
              <a:lnSpc>
                <a:spcPct val="112000"/>
              </a:lnSpc>
              <a:spcBef>
                <a:spcPts val="120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Updates</a:t>
            </a:r>
            <a:r>
              <a:rPr sz="20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Content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using </a:t>
            </a:r>
            <a:r>
              <a:rPr sz="2000" spc="-5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JavaScript.</a:t>
            </a:r>
            <a:endParaRPr sz="2000">
              <a:latin typeface="Arial MT"/>
              <a:cs typeface="Arial MT"/>
            </a:endParaRPr>
          </a:p>
          <a:p>
            <a:pPr marL="368300" marR="647700" indent="-355600">
              <a:lnSpc>
                <a:spcPct val="112999"/>
              </a:lnSpc>
              <a:spcBef>
                <a:spcPts val="95"/>
              </a:spcBef>
              <a:buClr>
                <a:srgbClr val="00FF00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Loads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Files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Gets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HTML,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images,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etc.,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server.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5823" y="801623"/>
            <a:ext cx="8851392" cy="14081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78892" y="1422907"/>
            <a:ext cx="3472179" cy="1494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6835" algn="ctr">
              <a:lnSpc>
                <a:spcPct val="100000"/>
              </a:lnSpc>
              <a:spcBef>
                <a:spcPts val="100"/>
              </a:spcBef>
            </a:pP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endParaRPr sz="4800">
              <a:latin typeface="Comic Sans MS"/>
              <a:cs typeface="Comic Sans MS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Frameworks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67087" y="0"/>
            <a:ext cx="271272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7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Bonus</a:t>
            </a:r>
          </a:p>
          <a:p>
            <a:pPr marL="16510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Github</a:t>
            </a:r>
            <a:r>
              <a:rPr sz="1700" spc="-10" dirty="0"/>
              <a:t> </a:t>
            </a:r>
            <a:r>
              <a:rPr sz="1700" dirty="0">
                <a:solidFill>
                  <a:srgbClr val="FFFFFF"/>
                </a:solidFill>
              </a:rPr>
              <a:t>Pages 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CodeSpace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0895" y="1331975"/>
            <a:ext cx="4166616" cy="33863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1981" y="1015"/>
            <a:ext cx="2840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3.1</a:t>
            </a:r>
            <a:r>
              <a:rPr spc="-45" dirty="0"/>
              <a:t> </a:t>
            </a:r>
            <a:r>
              <a:rPr spc="10" dirty="0">
                <a:solidFill>
                  <a:srgbClr val="FFA50A"/>
                </a:solidFill>
              </a:rPr>
              <a:t>React</a:t>
            </a:r>
            <a:r>
              <a:rPr spc="10" dirty="0">
                <a:solidFill>
                  <a:srgbClr val="FFFFFF"/>
                </a:solidFill>
              </a:rPr>
              <a:t>JS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01767" y="993647"/>
            <a:ext cx="3928872" cy="24566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9774" y="865123"/>
            <a:ext cx="4305935" cy="3796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194945" indent="-342900">
              <a:lnSpc>
                <a:spcPct val="1111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Definition: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tool for making websites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interactive.</a:t>
            </a:r>
            <a:endParaRPr sz="1800">
              <a:latin typeface="Arial MT"/>
              <a:cs typeface="Arial MT"/>
            </a:endParaRPr>
          </a:p>
          <a:p>
            <a:pPr marL="355600" marR="500380" indent="-342900">
              <a:lnSpc>
                <a:spcPct val="115599"/>
              </a:lnSpc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Components: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Reusable pieces for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800">
              <a:latin typeface="Arial MT"/>
              <a:cs typeface="Arial MT"/>
            </a:endParaRPr>
          </a:p>
          <a:p>
            <a:pPr marL="355600" marR="5080" indent="-342900">
              <a:lnSpc>
                <a:spcPct val="115599"/>
              </a:lnSpc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Virtual DOM: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Makes websites faster by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updating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what's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needed.</a:t>
            </a:r>
            <a:endParaRPr sz="1800">
              <a:latin typeface="Arial MT"/>
              <a:cs typeface="Arial MT"/>
            </a:endParaRPr>
          </a:p>
          <a:p>
            <a:pPr marL="355600" marR="194945" indent="-342900">
              <a:lnSpc>
                <a:spcPts val="2520"/>
              </a:lnSpc>
              <a:spcBef>
                <a:spcPts val="114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JSX: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special way to write code that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looks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State: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Keeps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track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800">
              <a:latin typeface="Arial MT"/>
              <a:cs typeface="Arial MT"/>
            </a:endParaRPr>
          </a:p>
          <a:p>
            <a:pPr marL="355600" marR="372745" indent="-342900">
              <a:lnSpc>
                <a:spcPct val="115599"/>
              </a:lnSpc>
              <a:buClr>
                <a:srgbClr val="FFFFFF"/>
              </a:buClr>
              <a:buAutoNum type="arabicPeriod" startAt="6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Props: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Shares information between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parts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7662" y="1015"/>
            <a:ext cx="3368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3.2</a:t>
            </a:r>
            <a:r>
              <a:rPr spc="-40" dirty="0"/>
              <a:t> </a:t>
            </a:r>
            <a:r>
              <a:rPr spc="10" dirty="0">
                <a:solidFill>
                  <a:srgbClr val="FFA50A"/>
                </a:solidFill>
              </a:rPr>
              <a:t>Angular</a:t>
            </a:r>
            <a:r>
              <a:rPr spc="10" dirty="0">
                <a:solidFill>
                  <a:srgbClr val="FFFFFF"/>
                </a:solidFill>
              </a:rPr>
              <a:t>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5274" y="941832"/>
            <a:ext cx="4837430" cy="3591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9250" marR="669290" indent="-336550">
              <a:lnSpc>
                <a:spcPct val="1118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Definition: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building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web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applications,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developed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Google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700">
              <a:latin typeface="Arial MT"/>
              <a:cs typeface="Arial MT"/>
            </a:endParaRPr>
          </a:p>
          <a:p>
            <a:pPr marL="349250" marR="5080" indent="-336550">
              <a:lnSpc>
                <a:spcPct val="112900"/>
              </a:lnSpc>
              <a:spcBef>
                <a:spcPts val="9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Two-Way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Data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Binding: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Updates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both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view </a:t>
            </a:r>
            <a:r>
              <a:rPr sz="1700" spc="-4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 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simultaneously.</a:t>
            </a:r>
            <a:endParaRPr sz="1700">
              <a:latin typeface="Arial MT"/>
              <a:cs typeface="Arial MT"/>
            </a:endParaRPr>
          </a:p>
          <a:p>
            <a:pPr marL="349250" marR="574040" indent="-336550">
              <a:lnSpc>
                <a:spcPts val="2400"/>
              </a:lnSpc>
              <a:spcBef>
                <a:spcPts val="4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Directives: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Custom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HTML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 for added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functionality.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2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Dependency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Injection:</a:t>
            </a:r>
            <a:r>
              <a:rPr sz="1700" spc="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Automatically</a:t>
            </a:r>
            <a:r>
              <a:rPr sz="1700" spc="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manages</a:t>
            </a:r>
            <a:endParaRPr sz="170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  <a:spcBef>
                <a:spcPts val="359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how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parts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of the app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work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together.</a:t>
            </a:r>
            <a:endParaRPr sz="1700">
              <a:latin typeface="Arial MT"/>
              <a:cs typeface="Arial MT"/>
            </a:endParaRPr>
          </a:p>
          <a:p>
            <a:pPr marL="349250" marR="305435" indent="-336550">
              <a:lnSpc>
                <a:spcPts val="2400"/>
              </a:lnSpc>
              <a:spcBef>
                <a:spcPts val="40"/>
              </a:spcBef>
              <a:buClr>
                <a:srgbClr val="FFFFFF"/>
              </a:buClr>
              <a:buAutoNum type="arabicPeriod" startAt="5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Controllers: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Manages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part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of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25"/>
              </a:spcBef>
              <a:buClr>
                <a:srgbClr val="FFFFFF"/>
              </a:buClr>
              <a:buAutoNum type="arabicPeriod" startAt="5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SPA</a:t>
            </a:r>
            <a:r>
              <a:rPr sz="17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Support:</a:t>
            </a:r>
            <a:r>
              <a:rPr sz="17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Single</a:t>
            </a:r>
            <a:r>
              <a:rPr sz="17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Page</a:t>
            </a:r>
            <a:endParaRPr sz="170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  <a:spcBef>
                <a:spcPts val="360"/>
              </a:spcBef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Applications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 page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doesn't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reload.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00471" y="1002791"/>
            <a:ext cx="3700272" cy="1005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51211" y="1015"/>
            <a:ext cx="24415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3.3</a:t>
            </a:r>
            <a:r>
              <a:rPr spc="-55" dirty="0"/>
              <a:t> </a:t>
            </a:r>
            <a:r>
              <a:rPr spc="10" dirty="0">
                <a:solidFill>
                  <a:srgbClr val="FFA50A"/>
                </a:solidFill>
              </a:rPr>
              <a:t>Vue</a:t>
            </a:r>
            <a:r>
              <a:rPr spc="10" dirty="0">
                <a:solidFill>
                  <a:srgbClr val="FFFFFF"/>
                </a:solidFill>
              </a:rPr>
              <a:t>JS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7625" y="926083"/>
            <a:ext cx="4877435" cy="37960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690880" indent="-342900">
              <a:lnSpc>
                <a:spcPct val="1111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Definition: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JavaScript framework for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web interfaces.</a:t>
            </a:r>
            <a:endParaRPr sz="1800">
              <a:latin typeface="Arial MT"/>
              <a:cs typeface="Arial MT"/>
            </a:endParaRPr>
          </a:p>
          <a:p>
            <a:pPr marL="354965" marR="614680" indent="-342900">
              <a:lnSpc>
                <a:spcPct val="115599"/>
              </a:lnSpc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Components: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Small,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reusable parts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building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website.</a:t>
            </a:r>
            <a:endParaRPr sz="1800">
              <a:latin typeface="Arial MT"/>
              <a:cs typeface="Arial MT"/>
            </a:endParaRPr>
          </a:p>
          <a:p>
            <a:pPr marL="354965" marR="779145" indent="-342900">
              <a:lnSpc>
                <a:spcPct val="115599"/>
              </a:lnSpc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Reactivity: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Automatically updates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webpage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changes.</a:t>
            </a:r>
            <a:endParaRPr sz="1800">
              <a:latin typeface="Arial MT"/>
              <a:cs typeface="Arial MT"/>
            </a:endParaRPr>
          </a:p>
          <a:p>
            <a:pPr marL="354965" marR="640080" indent="-342900">
              <a:lnSpc>
                <a:spcPts val="2520"/>
              </a:lnSpc>
              <a:spcBef>
                <a:spcPts val="114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Directives: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Special tokens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800" dirty="0">
                <a:solidFill>
                  <a:srgbClr val="00FF00"/>
                </a:solidFill>
                <a:latin typeface="Arial MT"/>
                <a:cs typeface="Arial MT"/>
              </a:rPr>
              <a:t>HTML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added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functionality.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Vuex: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manage shared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data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across the</a:t>
            </a:r>
            <a:endParaRPr sz="1800">
              <a:latin typeface="Arial MT"/>
              <a:cs typeface="Arial MT"/>
            </a:endParaRPr>
          </a:p>
          <a:p>
            <a:pPr marL="354965">
              <a:lnSpc>
                <a:spcPct val="100000"/>
              </a:lnSpc>
              <a:spcBef>
                <a:spcPts val="335"/>
              </a:spcBef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site.</a:t>
            </a:r>
            <a:endParaRPr sz="1800">
              <a:latin typeface="Arial MT"/>
              <a:cs typeface="Arial MT"/>
            </a:endParaRPr>
          </a:p>
          <a:p>
            <a:pPr marL="354965" marR="297180" indent="-342900">
              <a:lnSpc>
                <a:spcPct val="115599"/>
              </a:lnSpc>
              <a:buClr>
                <a:srgbClr val="FFFFFF"/>
              </a:buClr>
              <a:buAutoNum type="arabicPeriod" startAt="6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Single-File Components: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Keeps template,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script,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 style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one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file.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09488" y="926591"/>
            <a:ext cx="2926080" cy="2926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228343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Bonus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4200" dirty="0"/>
              <a:t>Revision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dirty="0"/>
              <a:t>Github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Pages 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CodeSpace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32024" y="1243076"/>
            <a:ext cx="3226435" cy="330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Github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Version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Repo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Codespace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Publishing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our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FrameWorks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React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Angular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Vue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45506" y="0"/>
            <a:ext cx="4853305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-5" dirty="0">
                <a:solidFill>
                  <a:srgbClr val="FFFFFF"/>
                </a:solidFill>
              </a:rPr>
              <a:t>Level</a:t>
            </a:r>
            <a:r>
              <a:rPr sz="4000" spc="-20" dirty="0">
                <a:solidFill>
                  <a:srgbClr val="FFFFFF"/>
                </a:solidFill>
              </a:rPr>
              <a:t> </a:t>
            </a:r>
            <a:r>
              <a:rPr sz="4000" spc="-5" dirty="0">
                <a:solidFill>
                  <a:srgbClr val="FFA50A"/>
                </a:solidFill>
              </a:rPr>
              <a:t>Bonus</a:t>
            </a:r>
            <a:r>
              <a:rPr sz="4000" spc="-15" dirty="0">
                <a:solidFill>
                  <a:srgbClr val="FFA50A"/>
                </a:solidFill>
              </a:rPr>
              <a:t> </a:t>
            </a:r>
            <a:r>
              <a:rPr sz="4400" spc="-5" dirty="0"/>
              <a:t>Project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19324" y="567435"/>
            <a:ext cx="5789930" cy="324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29180">
              <a:lnSpc>
                <a:spcPct val="100000"/>
              </a:lnSpc>
              <a:spcBef>
                <a:spcPts val="100"/>
              </a:spcBef>
            </a:pPr>
            <a:r>
              <a:rPr sz="2200" dirty="0">
                <a:solidFill>
                  <a:srgbClr val="00FF00"/>
                </a:solidFill>
                <a:latin typeface="Comic Sans MS"/>
                <a:cs typeface="Comic Sans MS"/>
              </a:rPr>
              <a:t>Github</a:t>
            </a:r>
            <a:r>
              <a:rPr sz="2200" spc="-3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mic Sans MS"/>
                <a:cs typeface="Comic Sans MS"/>
              </a:rPr>
              <a:t>Pages</a:t>
            </a:r>
            <a:r>
              <a:rPr sz="2200" spc="-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200" dirty="0">
                <a:solidFill>
                  <a:srgbClr val="FFFFFF"/>
                </a:solidFill>
                <a:latin typeface="Comic Sans MS"/>
                <a:cs typeface="Comic Sans MS"/>
              </a:rPr>
              <a:t>&amp;</a:t>
            </a:r>
            <a:r>
              <a:rPr sz="2200" spc="-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200" spc="-5" dirty="0">
                <a:solidFill>
                  <a:srgbClr val="FFFFFF"/>
                </a:solidFill>
                <a:latin typeface="Comic Sans MS"/>
                <a:cs typeface="Comic Sans MS"/>
              </a:rPr>
              <a:t>CodeSpace</a:t>
            </a:r>
            <a:endParaRPr sz="2200">
              <a:latin typeface="Comic Sans MS"/>
              <a:cs typeface="Comic Sans MS"/>
            </a:endParaRPr>
          </a:p>
          <a:p>
            <a:pPr marL="367665" marR="1295400" indent="-355600">
              <a:lnSpc>
                <a:spcPct val="100000"/>
              </a:lnSpc>
              <a:spcBef>
                <a:spcPts val="258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Github</a:t>
            </a:r>
            <a:r>
              <a:rPr sz="2400" spc="-1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account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don’t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one.</a:t>
            </a:r>
            <a:endParaRPr sz="2400">
              <a:latin typeface="Arial MT"/>
              <a:cs typeface="Arial MT"/>
            </a:endParaRPr>
          </a:p>
          <a:p>
            <a:pPr marL="367665" marR="1599565" indent="-355600">
              <a:lnSpc>
                <a:spcPct val="100800"/>
              </a:lnSpc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repo</a:t>
            </a:r>
            <a:r>
              <a:rPr sz="2400" spc="-2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project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done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till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now.</a:t>
            </a:r>
            <a:endParaRPr sz="2400">
              <a:latin typeface="Arial MT"/>
              <a:cs typeface="Arial MT"/>
            </a:endParaRPr>
          </a:p>
          <a:p>
            <a:pPr marL="367665" marR="1190625" indent="-355600">
              <a:lnSpc>
                <a:spcPts val="2810"/>
              </a:lnSpc>
              <a:spcBef>
                <a:spcPts val="17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Codespace</a:t>
            </a:r>
            <a:r>
              <a:rPr sz="2400" spc="-2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make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changes.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ts val="2795"/>
              </a:lnSpc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Github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pages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8287" y="0"/>
            <a:ext cx="3694429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400" spc="-5" dirty="0">
                <a:solidFill>
                  <a:srgbClr val="EF8600"/>
                </a:solidFill>
              </a:rPr>
              <a:t>Major</a:t>
            </a:r>
            <a:r>
              <a:rPr sz="4400" spc="-60" dirty="0">
                <a:solidFill>
                  <a:srgbClr val="EF8600"/>
                </a:solidFill>
              </a:rPr>
              <a:t> </a:t>
            </a:r>
            <a:r>
              <a:rPr sz="4400" spc="-5" dirty="0"/>
              <a:t>Project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519324" y="567435"/>
            <a:ext cx="4754880" cy="3249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7985" algn="r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solidFill>
                  <a:srgbClr val="00FF00"/>
                </a:solidFill>
                <a:latin typeface="Comic Sans MS"/>
                <a:cs typeface="Comic Sans MS"/>
              </a:rPr>
              <a:t>Idea</a:t>
            </a:r>
            <a:endParaRPr sz="2200">
              <a:latin typeface="Comic Sans MS"/>
              <a:cs typeface="Comic Sans MS"/>
            </a:endParaRPr>
          </a:p>
          <a:p>
            <a:pPr marL="367665" marR="5080" indent="-355600">
              <a:lnSpc>
                <a:spcPct val="100000"/>
              </a:lnSpc>
              <a:spcBef>
                <a:spcPts val="258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your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Resume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Portfolio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website.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repo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Github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Publish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Github</a:t>
            </a:r>
            <a:r>
              <a:rPr sz="2400" spc="-1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pages.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ts val="2845"/>
              </a:lnSpc>
              <a:spcBef>
                <a:spcPts val="2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resume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67665" marR="615315" indent="-355600">
              <a:lnSpc>
                <a:spcPts val="2880"/>
              </a:lnSpc>
              <a:spcBef>
                <a:spcPts val="6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Add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comment </a:t>
            </a:r>
            <a:r>
              <a:rPr sz="2400" spc="-65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section.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8837" y="52832"/>
            <a:ext cx="23450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2.4</a:t>
            </a:r>
            <a:r>
              <a:rPr spc="-65" dirty="0"/>
              <a:t> </a:t>
            </a:r>
            <a:r>
              <a:rPr spc="15" dirty="0">
                <a:solidFill>
                  <a:srgbClr val="FFA50A"/>
                </a:solidFill>
              </a:rPr>
              <a:t>HTML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19600" y="1182624"/>
            <a:ext cx="4364736" cy="2380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72975" y="724915"/>
            <a:ext cx="5679440" cy="3747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33650">
              <a:lnSpc>
                <a:spcPct val="100000"/>
              </a:lnSpc>
              <a:spcBef>
                <a:spcPts val="100"/>
              </a:spcBef>
            </a:pP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(Hypertext</a:t>
            </a:r>
            <a:r>
              <a:rPr sz="1800" spc="-5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Comic Sans MS"/>
                <a:cs typeface="Comic Sans MS"/>
              </a:rPr>
              <a:t>Markup</a:t>
            </a:r>
            <a:r>
              <a:rPr sz="1800" spc="-4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20" dirty="0">
                <a:solidFill>
                  <a:srgbClr val="FFFFFF"/>
                </a:solidFill>
                <a:latin typeface="Comic Sans MS"/>
                <a:cs typeface="Comic Sans MS"/>
              </a:rPr>
              <a:t>Language)</a:t>
            </a:r>
            <a:endParaRPr sz="1800">
              <a:latin typeface="Comic Sans MS"/>
              <a:cs typeface="Comic Sans MS"/>
            </a:endParaRPr>
          </a:p>
          <a:p>
            <a:pPr marL="386715" marR="2463800" indent="-374650">
              <a:lnSpc>
                <a:spcPct val="115700"/>
              </a:lnSpc>
              <a:spcBef>
                <a:spcPts val="17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Structure:</a:t>
            </a:r>
            <a:r>
              <a:rPr sz="23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up</a:t>
            </a:r>
            <a:r>
              <a:rPr sz="23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300" spc="-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layout.</a:t>
            </a:r>
            <a:endParaRPr sz="2300">
              <a:latin typeface="Arial MT"/>
              <a:cs typeface="Arial MT"/>
            </a:endParaRPr>
          </a:p>
          <a:p>
            <a:pPr marL="386715" marR="2804160" indent="-374650">
              <a:lnSpc>
                <a:spcPts val="3220"/>
              </a:lnSpc>
              <a:spcBef>
                <a:spcPts val="60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10" dirty="0">
                <a:solidFill>
                  <a:srgbClr val="FFA50A"/>
                </a:solidFill>
                <a:latin typeface="Arial MT"/>
                <a:cs typeface="Arial MT"/>
              </a:rPr>
              <a:t>Content: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Adds text, </a:t>
            </a:r>
            <a:r>
              <a:rPr sz="2300" spc="-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images,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links.</a:t>
            </a:r>
            <a:endParaRPr sz="2300">
              <a:latin typeface="Arial MT"/>
              <a:cs typeface="Arial MT"/>
            </a:endParaRPr>
          </a:p>
          <a:p>
            <a:pPr marL="387350" indent="-3746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Tags:</a:t>
            </a:r>
            <a:r>
              <a:rPr sz="23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endParaRPr sz="2300">
              <a:latin typeface="Arial MT"/>
              <a:cs typeface="Arial MT"/>
            </a:endParaRPr>
          </a:p>
          <a:p>
            <a:pPr marL="386715">
              <a:lnSpc>
                <a:spcPct val="100000"/>
              </a:lnSpc>
              <a:spcBef>
                <a:spcPts val="434"/>
              </a:spcBef>
            </a:pPr>
            <a:r>
              <a:rPr sz="2300" spc="-10" dirty="0">
                <a:solidFill>
                  <a:srgbClr val="00FF00"/>
                </a:solidFill>
                <a:latin typeface="Arial MT"/>
                <a:cs typeface="Arial MT"/>
              </a:rPr>
              <a:t>&lt;p&gt;,</a:t>
            </a:r>
            <a:r>
              <a:rPr sz="2300" spc="-4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300" spc="-10" dirty="0">
                <a:solidFill>
                  <a:srgbClr val="00FF00"/>
                </a:solidFill>
                <a:latin typeface="Arial MT"/>
                <a:cs typeface="Arial MT"/>
              </a:rPr>
              <a:t>&lt;a&gt;.</a:t>
            </a:r>
            <a:endParaRPr sz="2300">
              <a:latin typeface="Arial MT"/>
              <a:cs typeface="Arial MT"/>
            </a:endParaRPr>
          </a:p>
          <a:p>
            <a:pPr marL="386715" marR="2545715" indent="-374650">
              <a:lnSpc>
                <a:spcPts val="3190"/>
              </a:lnSpc>
              <a:spcBef>
                <a:spcPts val="30"/>
              </a:spcBef>
              <a:buAutoNum type="arabicPeriod" startAt="4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Hierarchy:</a:t>
            </a:r>
            <a:r>
              <a:rPr sz="2300" spc="-6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Organizes </a:t>
            </a:r>
            <a:r>
              <a:rPr sz="2300" spc="-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tree.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2480" y="152400"/>
            <a:ext cx="862583" cy="786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950" y="0"/>
            <a:ext cx="2656205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389255">
              <a:lnSpc>
                <a:spcPct val="100000"/>
              </a:lnSpc>
              <a:spcBef>
                <a:spcPts val="1425"/>
              </a:spcBef>
            </a:pPr>
            <a:r>
              <a:rPr spc="5" dirty="0"/>
              <a:t>2.5</a:t>
            </a:r>
            <a:r>
              <a:rPr spc="-25" dirty="0"/>
              <a:t> </a:t>
            </a:r>
            <a:r>
              <a:rPr spc="10" dirty="0">
                <a:solidFill>
                  <a:srgbClr val="FFA50A"/>
                </a:solidFill>
              </a:rPr>
              <a:t>CSS</a:t>
            </a: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1800" spc="-20" dirty="0">
                <a:solidFill>
                  <a:srgbClr val="FFFFFF"/>
                </a:solidFill>
              </a:rPr>
              <a:t>(Cascading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Style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Sheets)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9550" y="1499616"/>
            <a:ext cx="4566285" cy="28479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Style:</a:t>
            </a:r>
            <a:r>
              <a:rPr sz="23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23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look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feel.</a:t>
            </a:r>
            <a:endParaRPr sz="2300">
              <a:latin typeface="Arial MT"/>
              <a:cs typeface="Arial MT"/>
            </a:endParaRPr>
          </a:p>
          <a:p>
            <a:pPr marL="387350" marR="5080" indent="-374650">
              <a:lnSpc>
                <a:spcPct val="112200"/>
              </a:lnSpc>
              <a:spcBef>
                <a:spcPts val="120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Colors </a:t>
            </a:r>
            <a:r>
              <a:rPr sz="2300" dirty="0">
                <a:solidFill>
                  <a:srgbClr val="FFA50A"/>
                </a:solidFill>
                <a:latin typeface="Arial MT"/>
                <a:cs typeface="Arial MT"/>
              </a:rPr>
              <a:t>&amp; </a:t>
            </a: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Fonts: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Customizes text </a:t>
            </a:r>
            <a:r>
              <a:rPr sz="2300" spc="-6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3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background.</a:t>
            </a:r>
            <a:endParaRPr sz="2300">
              <a:latin typeface="Arial MT"/>
              <a:cs typeface="Arial MT"/>
            </a:endParaRPr>
          </a:p>
          <a:p>
            <a:pPr marL="387350" marR="394970" indent="-374650">
              <a:lnSpc>
                <a:spcPts val="3220"/>
              </a:lnSpc>
              <a:spcBef>
                <a:spcPts val="1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Layout:</a:t>
            </a:r>
            <a:r>
              <a:rPr sz="23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Controls</a:t>
            </a:r>
            <a:r>
              <a:rPr sz="23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position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300" spc="-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size.</a:t>
            </a:r>
            <a:endParaRPr sz="2300">
              <a:latin typeface="Arial MT"/>
              <a:cs typeface="Arial MT"/>
            </a:endParaRPr>
          </a:p>
          <a:p>
            <a:pPr marL="387350" marR="751205" indent="-374650">
              <a:lnSpc>
                <a:spcPts val="3100"/>
              </a:lnSpc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Arial MT"/>
                <a:cs typeface="Arial MT"/>
              </a:rPr>
              <a:t>Selectors:</a:t>
            </a:r>
            <a:r>
              <a:rPr sz="23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Targets</a:t>
            </a:r>
            <a:r>
              <a:rPr sz="23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specific </a:t>
            </a:r>
            <a:r>
              <a:rPr sz="2300" spc="-6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23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23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758952" cy="978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79" y="597408"/>
            <a:ext cx="3886200" cy="27492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0142" y="0"/>
            <a:ext cx="1586230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25"/>
              </a:spcBef>
            </a:pPr>
            <a:r>
              <a:rPr spc="5" dirty="0"/>
              <a:t>2.6</a:t>
            </a:r>
            <a:r>
              <a:rPr spc="-70" dirty="0"/>
              <a:t> </a:t>
            </a:r>
            <a:r>
              <a:rPr spc="15" dirty="0">
                <a:solidFill>
                  <a:srgbClr val="FFA50A"/>
                </a:solidFill>
              </a:rPr>
              <a:t>JS</a:t>
            </a:r>
          </a:p>
          <a:p>
            <a:pPr marL="98425">
              <a:lnSpc>
                <a:spcPct val="100000"/>
              </a:lnSpc>
              <a:spcBef>
                <a:spcPts val="610"/>
              </a:spcBef>
            </a:pPr>
            <a:r>
              <a:rPr sz="1800" spc="-15" dirty="0">
                <a:solidFill>
                  <a:srgbClr val="FFFFFF"/>
                </a:solidFill>
              </a:rPr>
              <a:t>(Java</a:t>
            </a:r>
            <a:r>
              <a:rPr sz="1800" spc="-8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Script)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243025" y="1278128"/>
            <a:ext cx="4429125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3843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JavaScript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has nothing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do with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Java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Actions: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Enables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interactivity.</a:t>
            </a:r>
            <a:endParaRPr sz="2100">
              <a:latin typeface="Arial MT"/>
              <a:cs typeface="Arial MT"/>
            </a:endParaRPr>
          </a:p>
          <a:p>
            <a:pPr marL="374650" marR="64262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Updates:</a:t>
            </a: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Alters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 without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reloading.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Events: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Responds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actions.</a:t>
            </a:r>
            <a:endParaRPr sz="2100">
              <a:latin typeface="Arial MT"/>
              <a:cs typeface="Arial MT"/>
            </a:endParaRPr>
          </a:p>
          <a:p>
            <a:pPr marL="374650" marR="28448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Data: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Fetches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sends info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server.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22960" y="195071"/>
            <a:ext cx="829055" cy="84429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56047" y="1234439"/>
            <a:ext cx="4020311" cy="1716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024" y="1243076"/>
            <a:ext cx="4509135" cy="358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Editor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Selection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VsCode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Extensions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Website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Fundamentals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Server Side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FullStack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Role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Browser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449823" y="1341119"/>
            <a:ext cx="1767839" cy="282854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marL="109220" algn="ctr">
              <a:lnSpc>
                <a:spcPct val="100000"/>
              </a:lnSpc>
              <a:spcBef>
                <a:spcPts val="1235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0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  <a:p>
            <a:pPr marL="109220" algn="ctr">
              <a:lnSpc>
                <a:spcPct val="100000"/>
              </a:lnSpc>
              <a:spcBef>
                <a:spcPts val="459"/>
              </a:spcBef>
            </a:pPr>
            <a:r>
              <a:rPr sz="1700" dirty="0"/>
              <a:t>Setup</a:t>
            </a:r>
            <a:r>
              <a:rPr sz="1700" spc="-10" dirty="0"/>
              <a:t> </a:t>
            </a:r>
            <a:r>
              <a:rPr sz="1700" dirty="0"/>
              <a:t>&amp;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Fundamentals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71900" y="0"/>
            <a:ext cx="1598295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  <a:p>
            <a:pPr marL="138430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HTML</a:t>
            </a:r>
            <a:r>
              <a:rPr sz="1700" spc="-45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32024" y="1243076"/>
            <a:ext cx="4102735" cy="330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Starting</a:t>
            </a:r>
            <a:r>
              <a:rPr sz="18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Editor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Extension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VsCode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Basics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Emmet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!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MDN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Comments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Sensitivity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935298" y="1371092"/>
            <a:ext cx="3056255" cy="1491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100455" marR="5080" indent="-1088390">
              <a:lnSpc>
                <a:spcPct val="100400"/>
              </a:lnSpc>
              <a:spcBef>
                <a:spcPts val="75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8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Starting </a:t>
            </a:r>
            <a:r>
              <a:rPr sz="4800" spc="-14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4800" spc="10" dirty="0">
                <a:solidFill>
                  <a:srgbClr val="FFFFFF"/>
                </a:solidFill>
                <a:latin typeface="Comic Sans MS"/>
                <a:cs typeface="Comic Sans MS"/>
              </a:rPr>
              <a:t>Up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2711" y="886967"/>
            <a:ext cx="3520440" cy="352348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71900" y="0"/>
            <a:ext cx="1598295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39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1</a:t>
            </a:r>
            <a:endParaRPr sz="3900">
              <a:latin typeface="Comic Sans MS"/>
              <a:cs typeface="Comic Sans MS"/>
            </a:endParaRPr>
          </a:p>
          <a:p>
            <a:pPr marL="138430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7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0761" y="1015"/>
            <a:ext cx="709993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1.1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First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file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using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Text </a:t>
            </a:r>
            <a:r>
              <a:rPr spc="5" dirty="0">
                <a:solidFill>
                  <a:srgbClr val="FFA50A"/>
                </a:solidFill>
              </a:rPr>
              <a:t>Editor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75" y="855471"/>
            <a:ext cx="3683635" cy="23482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5080" indent="-349250">
              <a:lnSpc>
                <a:spcPct val="113700"/>
              </a:lnSpc>
              <a:spcBef>
                <a:spcPts val="10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Create a folder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name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First </a:t>
            </a:r>
            <a:r>
              <a:rPr sz="1900" spc="-5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Project</a:t>
            </a:r>
            <a:r>
              <a:rPr sz="19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Desktop.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Open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Notepad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marR="449580" indent="-349250">
              <a:lnSpc>
                <a:spcPts val="2690"/>
              </a:lnSpc>
              <a:spcBef>
                <a:spcPts val="8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save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as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index.html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7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Copy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Sample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Open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Browser</a:t>
            </a:r>
            <a:r>
              <a:rPr sz="19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Check.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56376" y="829055"/>
            <a:ext cx="2276855" cy="2279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Setup</a:t>
            </a:r>
            <a:r>
              <a:rPr sz="1700" spc="-10" dirty="0"/>
              <a:t> </a:t>
            </a:r>
            <a:r>
              <a:rPr sz="1700" dirty="0"/>
              <a:t>&amp; </a:t>
            </a:r>
            <a:r>
              <a:rPr sz="1700" dirty="0">
                <a:solidFill>
                  <a:srgbClr val="FFFFFF"/>
                </a:solidFill>
              </a:rPr>
              <a:t>Fundamentals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32024" y="1243076"/>
            <a:ext cx="4509135" cy="358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or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Editor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Need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IDE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Selection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Installation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Setup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VsCode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Extensions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Website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Components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and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Fundamentals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Side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Server Side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FrontEnd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FullStack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Role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Browser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15393" y="1015"/>
            <a:ext cx="411352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1.2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File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Extension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38088" y="877824"/>
            <a:ext cx="2423160" cy="2420112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9475" y="821734"/>
            <a:ext cx="4641850" cy="378841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349250">
              <a:lnSpc>
                <a:spcPct val="100000"/>
              </a:lnSpc>
              <a:spcBef>
                <a:spcPts val="680"/>
              </a:spcBef>
            </a:pP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endParaRPr sz="24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409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commonly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Works across all browsers.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Widely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recognized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supported.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saved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.html.</a:t>
            </a:r>
            <a:endParaRPr sz="17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buClr>
                <a:srgbClr val="FFFFFF"/>
              </a:buClr>
              <a:buFont typeface="Arial MT"/>
              <a:buAutoNum type="arabicPeriod"/>
            </a:pPr>
            <a:endParaRPr sz="19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0"/>
              </a:spcBef>
              <a:buClr>
                <a:srgbClr val="FFFFFF"/>
              </a:buClr>
              <a:buFont typeface="Arial MT"/>
              <a:buAutoNum type="arabicPeriod"/>
            </a:pPr>
            <a:endParaRPr sz="2250">
              <a:latin typeface="Arial MT"/>
              <a:cs typeface="Arial MT"/>
            </a:endParaRPr>
          </a:p>
          <a:p>
            <a:pPr marL="438150">
              <a:lnSpc>
                <a:spcPct val="100000"/>
              </a:lnSpc>
            </a:pPr>
            <a:r>
              <a:rPr sz="2500" spc="-5" dirty="0">
                <a:solidFill>
                  <a:srgbClr val="FFA50A"/>
                </a:solidFill>
                <a:latin typeface="Arial MT"/>
                <a:cs typeface="Arial MT"/>
              </a:rPr>
              <a:t>HTM</a:t>
            </a:r>
            <a:endParaRPr sz="2500">
              <a:latin typeface="Arial MT"/>
              <a:cs typeface="Arial MT"/>
            </a:endParaRPr>
          </a:p>
          <a:p>
            <a:pPr marL="438150" lvl="1" indent="-330835">
              <a:lnSpc>
                <a:spcPct val="100000"/>
              </a:lnSpc>
              <a:spcBef>
                <a:spcPts val="395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commonly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used.</a:t>
            </a:r>
            <a:endParaRPr sz="1600">
              <a:latin typeface="Arial MT"/>
              <a:cs typeface="Arial MT"/>
            </a:endParaRPr>
          </a:p>
          <a:p>
            <a:pPr marL="438150" lvl="1" indent="-330835">
              <a:lnSpc>
                <a:spcPct val="100000"/>
              </a:lnSpc>
              <a:spcBef>
                <a:spcPts val="290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Originated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compatibility with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older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systems.</a:t>
            </a:r>
            <a:endParaRPr sz="1600">
              <a:latin typeface="Arial MT"/>
              <a:cs typeface="Arial MT"/>
            </a:endParaRPr>
          </a:p>
          <a:p>
            <a:pPr marL="438150" lvl="1" indent="-330835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Works same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 .html.</a:t>
            </a:r>
            <a:endParaRPr sz="1600">
              <a:latin typeface="Arial MT"/>
              <a:cs typeface="Arial MT"/>
            </a:endParaRPr>
          </a:p>
          <a:p>
            <a:pPr marL="438150" lvl="1" indent="-33083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438150" algn="l"/>
                <a:tab pos="438784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Typically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saved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.htm.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5055" y="1015"/>
            <a:ext cx="69723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1.3</a:t>
            </a:r>
            <a:r>
              <a:rPr spc="10" dirty="0">
                <a:solidFill>
                  <a:srgbClr val="FFFFFF"/>
                </a:solidFill>
              </a:rPr>
              <a:t> Opening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project </a:t>
            </a:r>
            <a:r>
              <a:rPr dirty="0">
                <a:solidFill>
                  <a:srgbClr val="FFFFFF"/>
                </a:solidFill>
              </a:rPr>
              <a:t>in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VsCode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1375" y="966215"/>
            <a:ext cx="4879848" cy="3825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77925" y="1015"/>
            <a:ext cx="67875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1.4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Importance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index.html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1099" y="1184147"/>
            <a:ext cx="4121150" cy="3515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626745" indent="-355600">
              <a:lnSpc>
                <a:spcPct val="112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name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website’s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homepage.</a:t>
            </a:r>
            <a:endParaRPr sz="2000">
              <a:latin typeface="Arial MT"/>
              <a:cs typeface="Arial MT"/>
            </a:endParaRPr>
          </a:p>
          <a:p>
            <a:pPr marL="367665" marR="768350" indent="-355600">
              <a:lnSpc>
                <a:spcPct val="115999"/>
              </a:lnSpc>
              <a:spcBef>
                <a:spcPts val="25"/>
              </a:spcBef>
              <a:buClr>
                <a:srgbClr val="FFFFFF"/>
              </a:buClr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First</a:t>
            </a:r>
            <a:r>
              <a:rPr sz="20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page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users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see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when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visiting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endParaRPr sz="2000">
              <a:latin typeface="Arial MT"/>
              <a:cs typeface="Arial MT"/>
            </a:endParaRPr>
          </a:p>
          <a:p>
            <a:pPr marL="367665" marR="744855" indent="-355600">
              <a:lnSpc>
                <a:spcPts val="2810"/>
              </a:lnSpc>
              <a:spcBef>
                <a:spcPts val="60"/>
              </a:spcBef>
              <a:buAutoNum type="arabicPeriod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FF00"/>
                </a:solidFill>
                <a:latin typeface="Arial MT"/>
                <a:cs typeface="Arial MT"/>
              </a:rPr>
              <a:t>SEO</a:t>
            </a:r>
            <a:r>
              <a:rPr sz="2000" spc="-4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(Search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Engine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Optimization)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125"/>
              </a:spcBef>
              <a:buAutoNum type="arabicPeriod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uniform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starting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point</a:t>
            </a:r>
            <a:endParaRPr sz="2000">
              <a:latin typeface="Arial MT"/>
              <a:cs typeface="Arial MT"/>
            </a:endParaRPr>
          </a:p>
          <a:p>
            <a:pPr marL="367665">
              <a:lnSpc>
                <a:spcPct val="100000"/>
              </a:lnSpc>
              <a:spcBef>
                <a:spcPts val="409"/>
              </a:spcBef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servers</a:t>
            </a:r>
            <a:endParaRPr sz="2000">
              <a:latin typeface="Arial MT"/>
              <a:cs typeface="Arial MT"/>
            </a:endParaRPr>
          </a:p>
          <a:p>
            <a:pPr marL="367665" marR="5080" indent="-355600">
              <a:lnSpc>
                <a:spcPct val="112999"/>
              </a:lnSpc>
              <a:spcBef>
                <a:spcPts val="70"/>
              </a:spcBef>
              <a:buAutoNum type="arabicPeriod" startAt="5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Serves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00FF00"/>
                </a:solidFill>
                <a:latin typeface="Arial MT"/>
                <a:cs typeface="Arial MT"/>
              </a:rPr>
              <a:t>fallback</a:t>
            </a:r>
            <a:r>
              <a:rPr sz="20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2000" spc="-5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specified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48784" y="1060703"/>
            <a:ext cx="4242816" cy="20116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93035" y="1026667"/>
            <a:ext cx="3325495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742950" marR="5080" indent="-73088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r>
              <a:rPr sz="4800" spc="-3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r>
              <a:rPr sz="4800" spc="-3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of </a:t>
            </a:r>
            <a:r>
              <a:rPr sz="4800" spc="-142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HTML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972311"/>
            <a:ext cx="6912864" cy="35600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71900" y="0"/>
            <a:ext cx="15982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98074" y="579119"/>
            <a:ext cx="1346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700" spc="-8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3318" y="1015"/>
            <a:ext cx="42957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2.1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are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5175" y="885952"/>
            <a:ext cx="3360420" cy="234823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1315" marR="111125" indent="-349250">
              <a:lnSpc>
                <a:spcPct val="114199"/>
              </a:lnSpc>
              <a:spcBef>
                <a:spcPts val="8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Elements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that are used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create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called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900">
              <a:latin typeface="Arial MT"/>
              <a:cs typeface="Arial MT"/>
            </a:endParaRPr>
          </a:p>
          <a:p>
            <a:pPr marL="361315" marR="5080" indent="-349250">
              <a:lnSpc>
                <a:spcPts val="2690"/>
              </a:lnSpc>
              <a:spcBef>
                <a:spcPts val="6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content</a:t>
            </a:r>
            <a:r>
              <a:rPr sz="19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or </a:t>
            </a:r>
            <a:r>
              <a:rPr sz="1900" spc="-5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other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315" marR="288290" indent="-349250">
              <a:lnSpc>
                <a:spcPts val="2590"/>
              </a:lnSpc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text, </a:t>
            </a:r>
            <a:r>
              <a:rPr sz="1900" spc="-5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9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links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55591" y="886967"/>
            <a:ext cx="4626864" cy="16093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0687" y="1015"/>
            <a:ext cx="83013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2.2</a:t>
            </a:r>
            <a:r>
              <a:rPr sz="39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sz="3900" spc="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Emmet 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!</a:t>
            </a:r>
            <a:r>
              <a:rPr sz="3900" spc="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3900" spc="10" dirty="0">
                <a:solidFill>
                  <a:srgbClr val="FFFFFF"/>
                </a:solidFill>
                <a:latin typeface="Comic Sans MS"/>
                <a:cs typeface="Comic Sans MS"/>
              </a:rPr>
              <a:t> generate</a:t>
            </a: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5" dirty="0">
                <a:solidFill>
                  <a:srgbClr val="00FF00"/>
                </a:solidFill>
                <a:latin typeface="Comic Sans MS"/>
                <a:cs typeface="Comic Sans MS"/>
              </a:rPr>
              <a:t>code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10600" y="940815"/>
            <a:ext cx="3789679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61315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1.	Type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!</a:t>
            </a:r>
            <a:r>
              <a:rPr sz="19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wait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suggestions.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1394" y="803100"/>
            <a:ext cx="3137499" cy="4166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8518" y="1015"/>
            <a:ext cx="49079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2.3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Basic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HTML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Page</a:t>
            </a:r>
          </a:p>
        </p:txBody>
      </p:sp>
      <p:sp>
        <p:nvSpPr>
          <p:cNvPr id="3" name="object 3"/>
          <p:cNvSpPr/>
          <p:nvPr/>
        </p:nvSpPr>
        <p:spPr>
          <a:xfrm>
            <a:off x="550570" y="932624"/>
            <a:ext cx="5856605" cy="342900"/>
          </a:xfrm>
          <a:custGeom>
            <a:avLst/>
            <a:gdLst/>
            <a:ahLst/>
            <a:cxnLst/>
            <a:rect l="l" t="t" r="r" b="b"/>
            <a:pathLst>
              <a:path w="5856605" h="342900">
                <a:moveTo>
                  <a:pt x="5856287" y="0"/>
                </a:moveTo>
                <a:lnTo>
                  <a:pt x="5856287" y="0"/>
                </a:lnTo>
                <a:lnTo>
                  <a:pt x="0" y="0"/>
                </a:lnTo>
                <a:lnTo>
                  <a:pt x="0" y="342900"/>
                </a:lnTo>
                <a:lnTo>
                  <a:pt x="5856287" y="342900"/>
                </a:lnTo>
                <a:lnTo>
                  <a:pt x="585628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50570" y="1351724"/>
            <a:ext cx="7226300" cy="342900"/>
          </a:xfrm>
          <a:custGeom>
            <a:avLst/>
            <a:gdLst/>
            <a:ahLst/>
            <a:cxnLst/>
            <a:rect l="l" t="t" r="r" b="b"/>
            <a:pathLst>
              <a:path w="7226300" h="342900">
                <a:moveTo>
                  <a:pt x="7226300" y="0"/>
                </a:moveTo>
                <a:lnTo>
                  <a:pt x="7226300" y="0"/>
                </a:lnTo>
                <a:lnTo>
                  <a:pt x="0" y="0"/>
                </a:lnTo>
                <a:lnTo>
                  <a:pt x="0" y="342900"/>
                </a:lnTo>
                <a:lnTo>
                  <a:pt x="7226300" y="342900"/>
                </a:lnTo>
                <a:lnTo>
                  <a:pt x="72263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07770" y="1758124"/>
            <a:ext cx="5675630" cy="342900"/>
          </a:xfrm>
          <a:custGeom>
            <a:avLst/>
            <a:gdLst/>
            <a:ahLst/>
            <a:cxnLst/>
            <a:rect l="l" t="t" r="r" b="b"/>
            <a:pathLst>
              <a:path w="5675630" h="342900">
                <a:moveTo>
                  <a:pt x="5675312" y="0"/>
                </a:moveTo>
                <a:lnTo>
                  <a:pt x="5675312" y="0"/>
                </a:lnTo>
                <a:lnTo>
                  <a:pt x="0" y="0"/>
                </a:lnTo>
                <a:lnTo>
                  <a:pt x="0" y="342900"/>
                </a:lnTo>
                <a:lnTo>
                  <a:pt x="5675312" y="342900"/>
                </a:lnTo>
                <a:lnTo>
                  <a:pt x="56753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4970" y="2164524"/>
            <a:ext cx="6661150" cy="342900"/>
          </a:xfrm>
          <a:custGeom>
            <a:avLst/>
            <a:gdLst/>
            <a:ahLst/>
            <a:cxnLst/>
            <a:rect l="l" t="t" r="r" b="b"/>
            <a:pathLst>
              <a:path w="6661150" h="342900">
                <a:moveTo>
                  <a:pt x="6661150" y="0"/>
                </a:moveTo>
                <a:lnTo>
                  <a:pt x="6661150" y="0"/>
                </a:lnTo>
                <a:lnTo>
                  <a:pt x="0" y="0"/>
                </a:lnTo>
                <a:lnTo>
                  <a:pt x="0" y="342900"/>
                </a:lnTo>
                <a:lnTo>
                  <a:pt x="6661150" y="342900"/>
                </a:lnTo>
                <a:lnTo>
                  <a:pt x="666115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07770" y="2659824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07770" y="2990024"/>
            <a:ext cx="5418455" cy="342900"/>
          </a:xfrm>
          <a:custGeom>
            <a:avLst/>
            <a:gdLst/>
            <a:ahLst/>
            <a:cxnLst/>
            <a:rect l="l" t="t" r="r" b="b"/>
            <a:pathLst>
              <a:path w="5418455" h="342900">
                <a:moveTo>
                  <a:pt x="5418137" y="0"/>
                </a:moveTo>
                <a:lnTo>
                  <a:pt x="5418137" y="0"/>
                </a:lnTo>
                <a:lnTo>
                  <a:pt x="0" y="0"/>
                </a:lnTo>
                <a:lnTo>
                  <a:pt x="0" y="342900"/>
                </a:lnTo>
                <a:lnTo>
                  <a:pt x="5418137" y="342900"/>
                </a:lnTo>
                <a:lnTo>
                  <a:pt x="5418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64970" y="3409124"/>
            <a:ext cx="4275455" cy="342900"/>
          </a:xfrm>
          <a:custGeom>
            <a:avLst/>
            <a:gdLst/>
            <a:ahLst/>
            <a:cxnLst/>
            <a:rect l="l" t="t" r="r" b="b"/>
            <a:pathLst>
              <a:path w="4275455" h="342900">
                <a:moveTo>
                  <a:pt x="4275137" y="0"/>
                </a:moveTo>
                <a:lnTo>
                  <a:pt x="4275137" y="0"/>
                </a:lnTo>
                <a:lnTo>
                  <a:pt x="0" y="0"/>
                </a:lnTo>
                <a:lnTo>
                  <a:pt x="0" y="342900"/>
                </a:lnTo>
                <a:lnTo>
                  <a:pt x="4275137" y="342900"/>
                </a:lnTo>
                <a:lnTo>
                  <a:pt x="42751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07770" y="3891737"/>
            <a:ext cx="955675" cy="266700"/>
          </a:xfrm>
          <a:custGeom>
            <a:avLst/>
            <a:gdLst/>
            <a:ahLst/>
            <a:cxnLst/>
            <a:rect l="l" t="t" r="r" b="b"/>
            <a:pathLst>
              <a:path w="955675" h="2667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66700"/>
                </a:lnTo>
                <a:lnTo>
                  <a:pt x="273050" y="266700"/>
                </a:lnTo>
                <a:lnTo>
                  <a:pt x="819150" y="266700"/>
                </a:lnTo>
                <a:lnTo>
                  <a:pt x="955675" y="2667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0570" y="4298137"/>
            <a:ext cx="955675" cy="279400"/>
          </a:xfrm>
          <a:custGeom>
            <a:avLst/>
            <a:gdLst/>
            <a:ahLst/>
            <a:cxnLst/>
            <a:rect l="l" t="t" r="r" b="b"/>
            <a:pathLst>
              <a:path w="955675" h="279400">
                <a:moveTo>
                  <a:pt x="955675" y="0"/>
                </a:moveTo>
                <a:lnTo>
                  <a:pt x="819150" y="0"/>
                </a:lnTo>
                <a:lnTo>
                  <a:pt x="273050" y="0"/>
                </a:lnTo>
                <a:lnTo>
                  <a:pt x="0" y="0"/>
                </a:lnTo>
                <a:lnTo>
                  <a:pt x="0" y="279400"/>
                </a:lnTo>
                <a:lnTo>
                  <a:pt x="273050" y="279400"/>
                </a:lnTo>
                <a:lnTo>
                  <a:pt x="819150" y="279400"/>
                </a:lnTo>
                <a:lnTo>
                  <a:pt x="955675" y="279400"/>
                </a:lnTo>
                <a:lnTo>
                  <a:pt x="955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37874" y="810259"/>
            <a:ext cx="7601584" cy="3750310"/>
          </a:xfrm>
          <a:prstGeom prst="rect">
            <a:avLst/>
          </a:prstGeom>
        </p:spPr>
        <p:txBody>
          <a:bodyPr vert="horz" wrap="square" lIns="0" tIns="1587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0"/>
              </a:spcBef>
              <a:tabLst>
                <a:tab pos="3015615" algn="l"/>
              </a:tabLst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&lt;!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DOCTYPE </a:t>
            </a:r>
            <a:r>
              <a:rPr sz="1800" spc="-10" dirty="0">
                <a:solidFill>
                  <a:srgbClr val="9CDCFE"/>
                </a:solidFill>
                <a:latin typeface="Courier New"/>
                <a:cs typeface="Courier New"/>
              </a:rPr>
              <a:t>html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Defines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the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8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Version</a:t>
            </a:r>
            <a:endParaRPr sz="1800">
              <a:latin typeface="Comic Sans MS"/>
              <a:cs typeface="Comic Sans MS"/>
            </a:endParaRPr>
          </a:p>
          <a:p>
            <a:pPr marL="12700">
              <a:lnSpc>
                <a:spcPct val="100000"/>
              </a:lnSpc>
              <a:spcBef>
                <a:spcPts val="1155"/>
              </a:spcBef>
              <a:tabLst>
                <a:tab pos="3015615" algn="l"/>
              </a:tabLst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5" dirty="0">
                <a:solidFill>
                  <a:srgbClr val="569CD6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9CDCFE"/>
                </a:solidFill>
                <a:latin typeface="Courier New"/>
                <a:cs typeface="Courier New"/>
              </a:rPr>
              <a:t>lang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=</a:t>
            </a:r>
            <a:r>
              <a:rPr sz="1800" spc="-10" dirty="0">
                <a:solidFill>
                  <a:srgbClr val="CE9178"/>
                </a:solidFill>
                <a:latin typeface="Courier New"/>
                <a:cs typeface="Courier New"/>
              </a:rPr>
              <a:t>"en"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Parent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 all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HTML tags</a:t>
            </a:r>
            <a:r>
              <a:rPr sz="18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/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Root element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meta</a:t>
            </a:r>
            <a:r>
              <a:rPr sz="18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data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055"/>
              </a:spcBef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My</a:t>
            </a:r>
            <a:r>
              <a:rPr sz="18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First</a:t>
            </a:r>
            <a:r>
              <a:rPr sz="1800" spc="-2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Webpage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title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2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Title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 the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web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 page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130"/>
              </a:spcBef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head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  <a:tabLst>
                <a:tab pos="3472815" algn="l"/>
              </a:tabLst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	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Parent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of</a:t>
            </a:r>
            <a:r>
              <a:rPr sz="18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content</a:t>
            </a:r>
            <a:r>
              <a:rPr sz="18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1800">
              <a:latin typeface="Comic Sans MS"/>
              <a:cs typeface="Comic Sans MS"/>
            </a:endParaRPr>
          </a:p>
          <a:p>
            <a:pPr marL="927100">
              <a:lnSpc>
                <a:spcPct val="100000"/>
              </a:lnSpc>
              <a:spcBef>
                <a:spcPts val="1155"/>
              </a:spcBef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Hello</a:t>
            </a:r>
            <a:r>
              <a:rPr sz="1800" spc="-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spc="-10" dirty="0">
                <a:solidFill>
                  <a:srgbClr val="D4D4D4"/>
                </a:solidFill>
                <a:latin typeface="Courier New"/>
                <a:cs typeface="Courier New"/>
              </a:rPr>
              <a:t>World!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h1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r>
              <a:rPr sz="1800" spc="-30" dirty="0">
                <a:solidFill>
                  <a:srgbClr val="808080"/>
                </a:solidFill>
                <a:latin typeface="Courier New"/>
                <a:cs typeface="Courier New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Comic Sans MS"/>
                <a:cs typeface="Comic Sans MS"/>
              </a:rPr>
              <a:t>Heading</a:t>
            </a:r>
            <a:r>
              <a:rPr sz="1800" spc="-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0FF00"/>
                </a:solidFill>
                <a:latin typeface="Comic Sans MS"/>
                <a:cs typeface="Comic Sans MS"/>
              </a:rPr>
              <a:t>tag</a:t>
            </a:r>
            <a:endParaRPr sz="1800">
              <a:latin typeface="Comic Sans MS"/>
              <a:cs typeface="Comic Sans MS"/>
            </a:endParaRPr>
          </a:p>
          <a:p>
            <a:pPr marL="469900">
              <a:lnSpc>
                <a:spcPct val="100000"/>
              </a:lnSpc>
              <a:spcBef>
                <a:spcPts val="1030"/>
              </a:spcBef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body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&lt;/</a:t>
            </a:r>
            <a:r>
              <a:rPr sz="1800" spc="-10" dirty="0">
                <a:solidFill>
                  <a:srgbClr val="569CD6"/>
                </a:solidFill>
                <a:latin typeface="Courier New"/>
                <a:cs typeface="Courier New"/>
              </a:rPr>
              <a:t>html</a:t>
            </a:r>
            <a:r>
              <a:rPr sz="1800" spc="-10" dirty="0">
                <a:solidFill>
                  <a:srgbClr val="808080"/>
                </a:solidFill>
                <a:latin typeface="Courier New"/>
                <a:cs typeface="Courier New"/>
              </a:rPr>
              <a:t>&gt;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9262" y="1015"/>
            <a:ext cx="57029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2.4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MDN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2949" y="1029207"/>
            <a:ext cx="4098925" cy="268351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434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Visit</a:t>
            </a:r>
            <a:r>
              <a:rPr sz="1900" spc="-3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9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Official</a:t>
            </a:r>
            <a:r>
              <a:rPr sz="19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resource</a:t>
            </a:r>
            <a:r>
              <a:rPr sz="19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900">
              <a:latin typeface="Arial MT"/>
              <a:cs typeface="Arial MT"/>
            </a:endParaRPr>
          </a:p>
          <a:p>
            <a:pPr marL="361950" marR="109855" indent="-349250">
              <a:lnSpc>
                <a:spcPct val="113700"/>
              </a:lnSpc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Offers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comprehensive guides and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tutorials</a:t>
            </a:r>
            <a:endParaRPr sz="1900">
              <a:latin typeface="Arial MT"/>
              <a:cs typeface="Arial MT"/>
            </a:endParaRPr>
          </a:p>
          <a:p>
            <a:pPr marL="361950" marR="243204" indent="-349250">
              <a:lnSpc>
                <a:spcPct val="113700"/>
              </a:lnSpc>
              <a:spcBef>
                <a:spcPts val="12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real-world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Updated</a:t>
            </a:r>
            <a:r>
              <a:rPr sz="19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Trusted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worldwide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0808" y="1014983"/>
            <a:ext cx="4017264" cy="2834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3225" y="1015"/>
            <a:ext cx="32569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2.5</a:t>
            </a:r>
            <a:r>
              <a:rPr spc="-5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41529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 HTML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&lt;!--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Comment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here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--&gt;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72000" y="871727"/>
            <a:ext cx="4325111" cy="3020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9487" y="1015"/>
            <a:ext cx="46424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2.6</a:t>
            </a:r>
            <a:r>
              <a:rPr spc="-2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Case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Sensitivity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17766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08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HTML is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case-insensitive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 tag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names</a:t>
            </a:r>
            <a:endParaRPr sz="2100">
              <a:latin typeface="Arial MT"/>
              <a:cs typeface="Arial MT"/>
            </a:endParaRPr>
          </a:p>
          <a:p>
            <a:pPr marL="374650" marR="53848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Attribute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names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are also be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case-insensitive</a:t>
            </a:r>
            <a:endParaRPr sz="2100">
              <a:latin typeface="Arial MT"/>
              <a:cs typeface="Arial MT"/>
            </a:endParaRPr>
          </a:p>
          <a:p>
            <a:pPr marL="374650" marR="19685" indent="-361950">
              <a:lnSpc>
                <a:spcPts val="2900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Best practice: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use lowercase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consistency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837176" y="850391"/>
            <a:ext cx="4102608" cy="29870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6631" y="1236979"/>
            <a:ext cx="3404235" cy="22174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65555" marR="864869" indent="-499745">
              <a:lnSpc>
                <a:spcPts val="5690"/>
              </a:lnSpc>
              <a:spcBef>
                <a:spcPts val="345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8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IDE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A50A"/>
                </a:solidFill>
                <a:latin typeface="Comic Sans MS"/>
                <a:cs typeface="Comic Sans MS"/>
              </a:rPr>
              <a:t>OR</a:t>
            </a:r>
            <a:endParaRPr sz="4800">
              <a:latin typeface="Comic Sans MS"/>
              <a:cs typeface="Comic Sans MS"/>
            </a:endParaRPr>
          </a:p>
          <a:p>
            <a:pPr marL="12700">
              <a:lnSpc>
                <a:spcPts val="5630"/>
              </a:lnSpc>
            </a:pP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Code</a:t>
            </a:r>
            <a:r>
              <a:rPr sz="4800" spc="-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Editor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498847" y="1280159"/>
            <a:ext cx="4373880" cy="3148583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Setup</a:t>
            </a:r>
            <a:r>
              <a:rPr sz="1700" spc="-10" dirty="0"/>
              <a:t> </a:t>
            </a:r>
            <a:r>
              <a:rPr sz="1700" dirty="0"/>
              <a:t>&amp; </a:t>
            </a:r>
            <a:r>
              <a:rPr sz="1700" dirty="0">
                <a:solidFill>
                  <a:srgbClr val="FFFFFF"/>
                </a:solidFill>
              </a:rPr>
              <a:t>Fundamentals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73623" y="1588007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532024" y="1243076"/>
            <a:ext cx="4102735" cy="3308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Starting</a:t>
            </a:r>
            <a:r>
              <a:rPr sz="18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up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First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Editor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18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Extension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VsCode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Index.html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Basics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of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Emmet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!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generate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MDN</a:t>
            </a:r>
            <a:r>
              <a:rPr sz="18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Documentation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Comments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Case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Sensitivity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715418" y="0"/>
            <a:ext cx="3713479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</p:txBody>
      </p:sp>
      <p:sp>
        <p:nvSpPr>
          <p:cNvPr id="5" name="object 5"/>
          <p:cNvSpPr txBox="1"/>
          <p:nvPr/>
        </p:nvSpPr>
        <p:spPr>
          <a:xfrm>
            <a:off x="3898106" y="658367"/>
            <a:ext cx="1346200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700" spc="-8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Basics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24" y="1230884"/>
            <a:ext cx="4707255" cy="29546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889000" indent="-355600">
              <a:lnSpc>
                <a:spcPct val="100000"/>
              </a:lnSpc>
              <a:spcBef>
                <a:spcPts val="10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new</a:t>
            </a:r>
            <a:r>
              <a:rPr sz="24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project</a:t>
            </a:r>
            <a:r>
              <a:rPr sz="24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Index.html</a:t>
            </a:r>
            <a:endParaRPr sz="2400">
              <a:latin typeface="Arial MT"/>
              <a:cs typeface="Arial MT"/>
            </a:endParaRPr>
          </a:p>
          <a:p>
            <a:pPr marL="367665" marR="5080" indent="-355600">
              <a:lnSpc>
                <a:spcPct val="100800"/>
              </a:lnSpc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Generate boilerplate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code using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Emmet</a:t>
            </a:r>
            <a:endParaRPr sz="2400">
              <a:latin typeface="Arial MT"/>
              <a:cs typeface="Arial MT"/>
            </a:endParaRPr>
          </a:p>
          <a:p>
            <a:pPr marL="367665" marR="1042669" indent="-355600">
              <a:lnSpc>
                <a:spcPts val="2810"/>
              </a:lnSpc>
              <a:spcBef>
                <a:spcPts val="17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Write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am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00FF00"/>
                </a:solidFill>
                <a:latin typeface="Arial MT"/>
                <a:cs typeface="Arial MT"/>
              </a:rPr>
              <a:t>Prashant</a:t>
            </a:r>
            <a:r>
              <a:rPr sz="24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00FF00"/>
                </a:solidFill>
                <a:latin typeface="Arial MT"/>
                <a:cs typeface="Arial MT"/>
              </a:rPr>
              <a:t>sir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”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ts val="2795"/>
              </a:lnSpc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comments</a:t>
            </a:r>
            <a:endParaRPr sz="24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Case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insensitive</a:t>
            </a:r>
            <a:r>
              <a:rPr sz="24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Project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HTML</a:t>
            </a:r>
            <a:r>
              <a:rPr sz="1700" spc="-45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Must-Use</a:t>
            </a:r>
            <a:r>
              <a:rPr sz="1700" spc="-35" dirty="0"/>
              <a:t> </a:t>
            </a:r>
            <a:r>
              <a:rPr sz="1700" spc="5" dirty="0"/>
              <a:t>HTML</a:t>
            </a:r>
            <a:r>
              <a:rPr sz="1700" spc="-35" dirty="0"/>
              <a:t> </a:t>
            </a:r>
            <a:r>
              <a:rPr sz="1700" spc="5" dirty="0">
                <a:solidFill>
                  <a:srgbClr val="FFFFFF"/>
                </a:solidFill>
              </a:rPr>
              <a:t>Tags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44724" y="1140459"/>
            <a:ext cx="424878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20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895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Heading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Paragraph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&lt;BR&gt;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&lt;HR&gt;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Anchor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5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Bold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Italic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Underline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/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Strikethrough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Big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Superscript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Subscript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Character Entity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Reference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are Character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Entity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References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57325" y="1425955"/>
            <a:ext cx="3110865" cy="1491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395605">
              <a:lnSpc>
                <a:spcPct val="100400"/>
              </a:lnSpc>
              <a:spcBef>
                <a:spcPts val="75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 </a:t>
            </a:r>
            <a:r>
              <a:rPr sz="4800" spc="5" dirty="0">
                <a:solidFill>
                  <a:srgbClr val="FFFFFF"/>
                </a:solidFill>
                <a:latin typeface="Comic Sans MS"/>
                <a:cs typeface="Comic Sans MS"/>
              </a:rPr>
              <a:t>HTML </a:t>
            </a:r>
            <a:r>
              <a:rPr sz="4800" spc="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4800" spc="10" dirty="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4800" spc="-5" dirty="0">
                <a:solidFill>
                  <a:srgbClr val="FFA50A"/>
                </a:solidFill>
                <a:latin typeface="Comic Sans MS"/>
                <a:cs typeface="Comic Sans MS"/>
              </a:rPr>
              <a:t>t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tr</a:t>
            </a:r>
            <a:r>
              <a:rPr sz="4800" spc="5" dirty="0">
                <a:solidFill>
                  <a:srgbClr val="FFA50A"/>
                </a:solidFill>
                <a:latin typeface="Comic Sans MS"/>
                <a:cs typeface="Comic Sans MS"/>
              </a:rPr>
              <a:t>i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but</a:t>
            </a:r>
            <a:r>
              <a:rPr sz="4800" spc="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Must-Use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/>
              <a:t>Tags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90143" y="1161287"/>
            <a:ext cx="4297680" cy="3721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9468" y="1015"/>
            <a:ext cx="74834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1.1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are </a:t>
            </a:r>
            <a:r>
              <a:rPr spc="15" dirty="0">
                <a:solidFill>
                  <a:srgbClr val="FFA50A"/>
                </a:solidFill>
              </a:rPr>
              <a:t>HTML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Attributes?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674" y="2189479"/>
            <a:ext cx="4222750" cy="2600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202565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Placed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within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opening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href,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src,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alt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  <a:p>
            <a:pPr marL="374650" marR="454025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single</a:t>
            </a:r>
            <a:r>
              <a:rPr sz="21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21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per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2984" y="801623"/>
            <a:ext cx="4785360" cy="1182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44800" y="1015"/>
            <a:ext cx="34550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1.2</a:t>
            </a:r>
            <a:r>
              <a:rPr spc="-15" dirty="0"/>
              <a:t> </a:t>
            </a:r>
            <a:r>
              <a:rPr dirty="0">
                <a:solidFill>
                  <a:srgbClr val="FFA50A"/>
                </a:solidFill>
              </a:rPr>
              <a:t>id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61075" y="3743959"/>
            <a:ext cx="6582409" cy="80264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dirty="0">
                <a:solidFill>
                  <a:srgbClr val="FF9900"/>
                </a:solidFill>
                <a:latin typeface="Arial MT"/>
                <a:cs typeface="Arial MT"/>
              </a:rPr>
              <a:t>Unique</a:t>
            </a:r>
            <a:r>
              <a:rPr sz="1500" spc="-1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9900"/>
                </a:solidFill>
                <a:latin typeface="Arial MT"/>
                <a:cs typeface="Arial MT"/>
              </a:rPr>
              <a:t>Identifier: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within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1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Anchoring:</a:t>
            </a:r>
            <a:r>
              <a:rPr sz="15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direct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links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sections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using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FF00"/>
                </a:solidFill>
                <a:latin typeface="Arial MT"/>
                <a:cs typeface="Arial MT"/>
              </a:rPr>
              <a:t>#id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in URLs.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CSS</a:t>
            </a:r>
            <a:r>
              <a:rPr sz="15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A50A"/>
                </a:solidFill>
                <a:latin typeface="Arial MT"/>
                <a:cs typeface="Arial MT"/>
              </a:rPr>
              <a:t>&amp;</a:t>
            </a:r>
            <a:r>
              <a:rPr sz="15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JavaScript:</a:t>
            </a:r>
            <a:r>
              <a:rPr sz="15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selecting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styling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scripting.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4"/>
            <a:ext cx="8842248" cy="2407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15492" y="1371092"/>
            <a:ext cx="2496820" cy="149161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34670" marR="5080" indent="-521970">
              <a:lnSpc>
                <a:spcPct val="100400"/>
              </a:lnSpc>
              <a:spcBef>
                <a:spcPts val="75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r>
              <a:rPr sz="4800" spc="-7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A50A"/>
                </a:solidFill>
                <a:latin typeface="Comic Sans MS"/>
                <a:cs typeface="Comic Sans MS"/>
              </a:rPr>
              <a:t>HTML </a:t>
            </a:r>
            <a:r>
              <a:rPr sz="4800" spc="-142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Tags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Must-Use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/>
              <a:t>Tags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1222247"/>
            <a:ext cx="3764279" cy="3416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7006" y="1015"/>
            <a:ext cx="37077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2.1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Heading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1299" y="3621023"/>
            <a:ext cx="3906520" cy="150114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Defines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headings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document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Ranges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&lt;h1&gt;</a:t>
            </a:r>
            <a:r>
              <a:rPr sz="17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&lt;h6&gt;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&lt;h1&gt;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most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important,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&lt;h6&gt;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least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Important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 structuring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495" y="801623"/>
            <a:ext cx="8153400" cy="28376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49512" y="1015"/>
            <a:ext cx="42430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</a:t>
            </a:r>
            <a:r>
              <a:rPr spc="-10" dirty="0"/>
              <a:t> </a:t>
            </a:r>
            <a:r>
              <a:rPr spc="10" dirty="0">
                <a:solidFill>
                  <a:srgbClr val="FFA50A"/>
                </a:solidFill>
              </a:rPr>
              <a:t>Paragraph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1424" y="3443732"/>
            <a:ext cx="4469765" cy="158623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defining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paragraphs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Enclosed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&lt;p&gt;</a:t>
            </a:r>
            <a:r>
              <a:rPr sz="18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&lt;/p&gt;</a:t>
            </a:r>
            <a:r>
              <a:rPr sz="18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Adds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automatic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spacing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before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after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Text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wraps</a:t>
            </a: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next line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inside tag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text-heavy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255" y="688848"/>
            <a:ext cx="7988808" cy="27828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08325" y="1015"/>
            <a:ext cx="29254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2.3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&lt;BR&gt;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26375" y="3780535"/>
            <a:ext cx="4754245" cy="11322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&lt;br&gt;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adds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line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break</a:t>
            </a:r>
            <a:r>
              <a:rPr sz="21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&lt;br&gt;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empty, no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closing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needed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&lt;br&gt;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&lt;br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/&gt;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both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valid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716280"/>
            <a:ext cx="8638032" cy="2996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35262" y="1015"/>
            <a:ext cx="36741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1.1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56775" y="855471"/>
            <a:ext cx="3604895" cy="3350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14960" indent="-349250">
              <a:lnSpc>
                <a:spcPct val="113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IDE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stands for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Integrated </a:t>
            </a:r>
            <a:r>
              <a:rPr sz="19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Development</a:t>
            </a:r>
            <a:r>
              <a:rPr sz="1900" spc="-6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Environment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marR="678815" indent="-349250">
              <a:lnSpc>
                <a:spcPts val="2620"/>
              </a:lnSpc>
              <a:spcBef>
                <a:spcPts val="114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Software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suite that </a:t>
            </a:r>
            <a:r>
              <a:rPr sz="19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consolidates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basic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tools</a:t>
            </a:r>
            <a:endParaRPr sz="1900">
              <a:latin typeface="Arial MT"/>
              <a:cs typeface="Arial MT"/>
            </a:endParaRPr>
          </a:p>
          <a:p>
            <a:pPr marL="361950" marR="1014094">
              <a:lnSpc>
                <a:spcPts val="2620"/>
              </a:lnSpc>
              <a:spcBef>
                <a:spcPts val="6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required</a:t>
            </a:r>
            <a:r>
              <a:rPr sz="19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software </a:t>
            </a:r>
            <a:r>
              <a:rPr sz="1900" spc="-509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development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60"/>
              </a:spcBef>
              <a:buAutoNum type="arabicPeriod" startAt="3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Central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hub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coding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finding</a:t>
            </a:r>
            <a:endParaRPr sz="190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problems,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testing.</a:t>
            </a:r>
            <a:endParaRPr sz="1900">
              <a:latin typeface="Arial MT"/>
              <a:cs typeface="Arial MT"/>
            </a:endParaRPr>
          </a:p>
          <a:p>
            <a:pPr marL="361950" marR="1014094" indent="-349250">
              <a:lnSpc>
                <a:spcPts val="2690"/>
              </a:lnSpc>
              <a:spcBef>
                <a:spcPts val="25"/>
              </a:spcBef>
              <a:buAutoNum type="arabicPeriod" startAt="4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Designed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improve </a:t>
            </a:r>
            <a:r>
              <a:rPr sz="1900" spc="-50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developer</a:t>
            </a:r>
            <a:r>
              <a:rPr sz="1900" spc="-5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efficiency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06823" y="868680"/>
            <a:ext cx="4730496" cy="26578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74193" y="1015"/>
            <a:ext cx="29933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2.3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&lt;HR&gt;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24" y="3923791"/>
            <a:ext cx="4648835" cy="75692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59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&lt;hr&gt;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creates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horizontal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rule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&lt;hr&gt;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empty,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acts as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divider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592" y="752855"/>
            <a:ext cx="8839200" cy="30937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86075" y="1015"/>
            <a:ext cx="33699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2.4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Image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8600" y="1200150"/>
            <a:ext cx="4111625" cy="149796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embed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images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Utilizes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src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alt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alternative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text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resized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width</a:t>
            </a:r>
            <a:r>
              <a:rPr sz="17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height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Self-closing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doesn't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require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an end tag</a:t>
            </a:r>
            <a:endParaRPr sz="17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510" r="49853" b="1"/>
          <a:stretch/>
        </p:blipFill>
        <p:spPr>
          <a:xfrm>
            <a:off x="4571047" y="1047750"/>
            <a:ext cx="4111625" cy="2823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7037" y="1015"/>
            <a:ext cx="3208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2.5</a:t>
            </a:r>
            <a:r>
              <a:rPr spc="-25" dirty="0"/>
              <a:t> </a:t>
            </a:r>
            <a:r>
              <a:rPr spc="10" dirty="0">
                <a:solidFill>
                  <a:srgbClr val="FFA50A"/>
                </a:solidFill>
              </a:rPr>
              <a:t>Video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52400" y="1684355"/>
            <a:ext cx="4418647" cy="149938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Embeds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files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 page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Uses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src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video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endParaRPr sz="1700" dirty="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formats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MP4,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WebM</a:t>
            </a:r>
            <a:endParaRPr sz="1700" dirty="0">
              <a:latin typeface="Arial MT"/>
              <a:cs typeface="Arial MT"/>
            </a:endParaRPr>
          </a:p>
          <a:p>
            <a:pPr marL="349250" marR="5080" indent="-336550">
              <a:lnSpc>
                <a:spcPts val="2300"/>
              </a:lnSpc>
              <a:spcBef>
                <a:spcPts val="8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built-in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controls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like </a:t>
            </a:r>
            <a:r>
              <a:rPr sz="1700" spc="-4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autoplay,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controls,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loop</a:t>
            </a:r>
            <a:endParaRPr sz="1700" dirty="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 rotWithShape="1">
          <a:blip r:embed="rId2" cstate="print"/>
          <a:srcRect t="-2379" r="50000" b="1"/>
          <a:stretch/>
        </p:blipFill>
        <p:spPr>
          <a:xfrm>
            <a:off x="4571047" y="943574"/>
            <a:ext cx="4311411" cy="30759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76537" y="1015"/>
            <a:ext cx="35890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2.6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Anchor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0125" y="3831335"/>
            <a:ext cx="4912360" cy="12020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hyperlinks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Requires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href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59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external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sites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internal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pages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Supports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target</a:t>
            </a:r>
            <a:r>
              <a:rPr sz="1700" spc="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control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link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behavior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780287"/>
            <a:ext cx="8836152" cy="3066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1761" y="1015"/>
            <a:ext cx="888111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5" dirty="0"/>
              <a:t>2.7</a:t>
            </a:r>
            <a:r>
              <a:rPr sz="3300" dirty="0"/>
              <a:t> </a:t>
            </a:r>
            <a:r>
              <a:rPr sz="3300" spc="-5" dirty="0">
                <a:solidFill>
                  <a:srgbClr val="FFA50A"/>
                </a:solidFill>
              </a:rPr>
              <a:t>Bold/Italic/Underline/Strikethrough</a:t>
            </a:r>
            <a:r>
              <a:rPr sz="3300" spc="-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FFFFFF"/>
                </a:solidFill>
              </a:rPr>
              <a:t>Tag</a:t>
            </a:r>
            <a:endParaRPr sz="3300"/>
          </a:p>
        </p:txBody>
      </p:sp>
      <p:sp>
        <p:nvSpPr>
          <p:cNvPr id="3" name="object 3"/>
          <p:cNvSpPr txBox="1"/>
          <p:nvPr/>
        </p:nvSpPr>
        <p:spPr>
          <a:xfrm>
            <a:off x="300549" y="3456432"/>
            <a:ext cx="4533900" cy="1501140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&lt;b&gt;</a:t>
            </a:r>
            <a:r>
              <a:rPr sz="17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bold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&lt;i&gt;</a:t>
            </a:r>
            <a:r>
              <a:rPr sz="1700" spc="-2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italic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&lt;u&gt;</a:t>
            </a:r>
            <a:r>
              <a:rPr sz="1700" spc="-2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underlines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text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&lt;s&gt;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&lt;strike&gt;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applies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strikethrough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Primarily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used for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text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styling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and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emphasis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2879" y="627887"/>
            <a:ext cx="8247888" cy="2859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26593" y="1015"/>
            <a:ext cx="26885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2.8</a:t>
            </a:r>
            <a:r>
              <a:rPr spc="-25" dirty="0"/>
              <a:t> </a:t>
            </a:r>
            <a:r>
              <a:rPr spc="10" dirty="0">
                <a:solidFill>
                  <a:srgbClr val="FFA50A"/>
                </a:solidFill>
              </a:rPr>
              <a:t>Pre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1649" y="3721608"/>
            <a:ext cx="4065904" cy="120840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Preserves</a:t>
            </a:r>
            <a:r>
              <a:rPr sz="17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text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 formatting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Maintains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whitespace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line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breaks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displaying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Enclosed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&lt;pre&gt;</a:t>
            </a:r>
            <a:r>
              <a:rPr sz="17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&lt;/pre&gt;</a:t>
            </a:r>
            <a:r>
              <a:rPr sz="17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1063" y="752855"/>
            <a:ext cx="8513064" cy="29596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94756" y="1015"/>
            <a:ext cx="41522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2.9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Big/Small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774" y="3913123"/>
            <a:ext cx="4255135" cy="9525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&lt;big&gt;</a:t>
            </a:r>
            <a:r>
              <a:rPr sz="18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increases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&lt;small&gt;</a:t>
            </a:r>
            <a:r>
              <a:rPr sz="18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decreases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Less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alternatives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801623"/>
            <a:ext cx="8820912" cy="30510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0105" y="1015"/>
            <a:ext cx="74415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2.10</a:t>
            </a:r>
            <a:r>
              <a:rPr spc="-5" dirty="0"/>
              <a:t> </a:t>
            </a:r>
            <a:r>
              <a:rPr spc="10" dirty="0">
                <a:solidFill>
                  <a:srgbClr val="FFA50A"/>
                </a:solidFill>
              </a:rPr>
              <a:t>Superscript/Subscript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574" y="3782567"/>
            <a:ext cx="4538980" cy="12084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&lt;sup&gt;</a:t>
            </a:r>
            <a:r>
              <a:rPr sz="17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makes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text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superscript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&lt;sub&gt;</a:t>
            </a:r>
            <a:r>
              <a:rPr sz="17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makes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subscript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mathematical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equations,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footnotes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Does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not change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font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size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position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801623"/>
            <a:ext cx="8686800" cy="30175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002280" cy="514197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8725" y="77723"/>
            <a:ext cx="6553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Arial MT"/>
                <a:cs typeface="Arial MT"/>
              </a:rPr>
              <a:t>FF5F1F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94311" y="1267459"/>
            <a:ext cx="3422015" cy="228092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789305" marR="5080" indent="-777240">
              <a:lnSpc>
                <a:spcPts val="5690"/>
              </a:lnSpc>
              <a:spcBef>
                <a:spcPts val="345"/>
              </a:spcBef>
            </a:pP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3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.</a:t>
            </a:r>
            <a:r>
              <a:rPr sz="4800" spc="5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4800" spc="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4800" spc="1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4800" spc="5" dirty="0">
                <a:solidFill>
                  <a:srgbClr val="FFFFFF"/>
                </a:solidFill>
                <a:latin typeface="Comic Sans MS"/>
                <a:cs typeface="Comic Sans MS"/>
              </a:rPr>
              <a:t>ac</a:t>
            </a: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4800" spc="5" dirty="0">
                <a:solidFill>
                  <a:srgbClr val="FFFFFF"/>
                </a:solidFill>
                <a:latin typeface="Comic Sans MS"/>
                <a:cs typeface="Comic Sans MS"/>
              </a:rPr>
              <a:t>er  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Entity</a:t>
            </a:r>
            <a:endParaRPr sz="4800">
              <a:latin typeface="Comic Sans MS"/>
              <a:cs typeface="Comic Sans MS"/>
            </a:endParaRPr>
          </a:p>
          <a:p>
            <a:pPr marL="189865">
              <a:lnSpc>
                <a:spcPct val="100000"/>
              </a:lnSpc>
              <a:spcBef>
                <a:spcPts val="375"/>
              </a:spcBef>
            </a:pPr>
            <a:r>
              <a:rPr sz="4800" dirty="0">
                <a:solidFill>
                  <a:srgbClr val="FFFFFF"/>
                </a:solidFill>
                <a:latin typeface="Comic Sans MS"/>
                <a:cs typeface="Comic Sans MS"/>
              </a:rPr>
              <a:t>Reference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Must-Use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35" dirty="0">
                <a:solidFill>
                  <a:srgbClr val="00FF00"/>
                </a:solidFill>
              </a:rPr>
              <a:t> </a:t>
            </a:r>
            <a:r>
              <a:rPr sz="1700" spc="5" dirty="0"/>
              <a:t>Tags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67518" y="0"/>
            <a:ext cx="820864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3.1</a:t>
            </a:r>
            <a:r>
              <a:rPr sz="3600" spc="-5" dirty="0"/>
              <a:t> </a:t>
            </a:r>
            <a:r>
              <a:rPr sz="4500" spc="-5" dirty="0">
                <a:solidFill>
                  <a:srgbClr val="FFFFFF"/>
                </a:solidFill>
              </a:rPr>
              <a:t>Character </a:t>
            </a:r>
            <a:r>
              <a:rPr sz="4500" spc="-5" dirty="0">
                <a:solidFill>
                  <a:srgbClr val="FFA50A"/>
                </a:solidFill>
              </a:rPr>
              <a:t>Entity</a:t>
            </a:r>
            <a:r>
              <a:rPr sz="4500" spc="-15" dirty="0">
                <a:solidFill>
                  <a:srgbClr val="FFA50A"/>
                </a:solidFill>
              </a:rPr>
              <a:t> </a:t>
            </a:r>
            <a:r>
              <a:rPr sz="4500" spc="-5" dirty="0">
                <a:solidFill>
                  <a:srgbClr val="FFFFFF"/>
                </a:solidFill>
              </a:rPr>
              <a:t>Reference</a:t>
            </a:r>
            <a:endParaRPr sz="45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5071" y="2084831"/>
            <a:ext cx="5937504" cy="27005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6375" y="918463"/>
            <a:ext cx="7515859" cy="76327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display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reserved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special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characters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often starts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&amp;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ends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;</a:t>
            </a:r>
            <a:r>
              <a:rPr sz="21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(e.g.,</a:t>
            </a:r>
            <a:r>
              <a:rPr sz="21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&amp;amp;</a:t>
            </a:r>
            <a:r>
              <a:rPr sz="21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&amp;)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59062" y="1015"/>
            <a:ext cx="38265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1.2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Need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5674" y="930655"/>
            <a:ext cx="3614420" cy="3342004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Streamlines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development.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Increases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productivity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Simplifies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tasks.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Offers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unified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workspace.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IDE</a:t>
            </a:r>
            <a:r>
              <a:rPr sz="21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2100">
              <a:latin typeface="Arial MT"/>
              <a:cs typeface="Arial MT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Autocomplete</a:t>
            </a:r>
            <a:endParaRPr sz="2100">
              <a:latin typeface="Arial MT"/>
              <a:cs typeface="Arial MT"/>
            </a:endParaRPr>
          </a:p>
          <a:p>
            <a:pPr marL="831850" lvl="1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Highlighting</a:t>
            </a:r>
            <a:endParaRPr sz="2100">
              <a:latin typeface="Arial MT"/>
              <a:cs typeface="Arial MT"/>
            </a:endParaRPr>
          </a:p>
          <a:p>
            <a:pPr marL="831850" lvl="1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Version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Control</a:t>
            </a:r>
            <a:endParaRPr sz="2100">
              <a:latin typeface="Arial MT"/>
              <a:cs typeface="Arial MT"/>
            </a:endParaRPr>
          </a:p>
          <a:p>
            <a:pPr marL="831850" lvl="1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831215" algn="l"/>
                <a:tab pos="8318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Error</a:t>
            </a:r>
            <a:r>
              <a:rPr sz="2100" spc="-4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Checking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87101" y="755857"/>
            <a:ext cx="4190365" cy="41903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228343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 </a:t>
            </a:r>
            <a:r>
              <a:rPr sz="4200" dirty="0"/>
              <a:t>Revision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spc="5" dirty="0"/>
              <a:t>Must-Use</a:t>
            </a:r>
            <a:r>
              <a:rPr sz="1700" spc="-25" dirty="0"/>
              <a:t> </a:t>
            </a:r>
            <a:r>
              <a:rPr sz="1700" spc="5" dirty="0"/>
              <a:t>HTML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Tags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44724" y="1140459"/>
            <a:ext cx="424878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20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r>
              <a:rPr sz="16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are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Id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895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HTML</a:t>
            </a:r>
            <a:r>
              <a:rPr sz="1600" spc="-4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Heading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Paragraph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&lt;BR&gt;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&lt;HR&gt;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Image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Video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Anchor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5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Bold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Italic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Underline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/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Strikethrough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Pre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Big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Small</a:t>
            </a:r>
            <a:r>
              <a:rPr sz="16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Superscript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/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Subscript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Character Entity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Reference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are Character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Entity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References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24" y="1230884"/>
            <a:ext cx="4671060" cy="3323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7665" marR="478155" indent="-355600">
              <a:lnSpc>
                <a:spcPct val="100400"/>
              </a:lnSpc>
              <a:spcBef>
                <a:spcPts val="8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heading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paragraph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line breaks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4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separators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67665" marR="107314" indent="-355600">
              <a:lnSpc>
                <a:spcPct val="100800"/>
              </a:lnSpc>
              <a:spcBef>
                <a:spcPts val="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Use an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image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height 300,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which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link</a:t>
            </a:r>
            <a:r>
              <a:rPr sz="2400" spc="-1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another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2400">
              <a:latin typeface="Arial MT"/>
              <a:cs typeface="Arial MT"/>
            </a:endParaRPr>
          </a:p>
          <a:p>
            <a:pPr marL="367665" marR="291465" indent="-355600">
              <a:lnSpc>
                <a:spcPts val="2880"/>
              </a:lnSpc>
              <a:spcBef>
                <a:spcPts val="2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bold,</a:t>
            </a:r>
            <a:r>
              <a:rPr sz="2400" spc="-2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italic,</a:t>
            </a:r>
            <a:r>
              <a:rPr sz="2400" spc="-3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underline</a:t>
            </a:r>
            <a:r>
              <a:rPr sz="2400" spc="-2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strike</a:t>
            </a:r>
            <a:r>
              <a:rPr sz="2400" spc="-1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through</a:t>
            </a:r>
            <a:r>
              <a:rPr sz="2400" spc="-1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line.</a:t>
            </a:r>
            <a:endParaRPr sz="2400">
              <a:latin typeface="Arial MT"/>
              <a:cs typeface="Arial MT"/>
            </a:endParaRPr>
          </a:p>
          <a:p>
            <a:pPr marL="367665" marR="5080" indent="-355600">
              <a:lnSpc>
                <a:spcPts val="2900"/>
              </a:lnSpc>
              <a:spcBef>
                <a:spcPts val="1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Write third equation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motion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using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superscript</a:t>
            </a:r>
            <a:r>
              <a:rPr sz="2400" spc="-3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subscript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Project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Must-Use</a:t>
            </a:r>
            <a:r>
              <a:rPr sz="1700" spc="-25" dirty="0"/>
              <a:t> </a:t>
            </a:r>
            <a:r>
              <a:rPr sz="1700" spc="5" dirty="0"/>
              <a:t>HTML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Tags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2211" y="0"/>
            <a:ext cx="167767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</a:t>
            </a:r>
          </a:p>
          <a:p>
            <a:pPr marL="118110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Browser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Tools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32024" y="1243076"/>
            <a:ext cx="4204335" cy="358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Browser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Tools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View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Inspect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Responsive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Design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screen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Edit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happening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Validating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Web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validator.w3.org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62966" y="1297939"/>
            <a:ext cx="2977515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90245" marR="5080" indent="-67754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7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Browser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Tools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0727" y="1173479"/>
            <a:ext cx="4084320" cy="39684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2211" y="0"/>
            <a:ext cx="167767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39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3</a:t>
            </a:r>
            <a:endParaRPr sz="3900">
              <a:latin typeface="Comic Sans MS"/>
              <a:cs typeface="Comic Sans MS"/>
            </a:endParaRPr>
          </a:p>
          <a:p>
            <a:pPr marL="118110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Browser</a:t>
            </a:r>
            <a:r>
              <a:rPr sz="1700" spc="-2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4556" y="1015"/>
            <a:ext cx="48133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1.1 </a:t>
            </a:r>
            <a:r>
              <a:rPr spc="5" dirty="0">
                <a:solidFill>
                  <a:srgbClr val="FFFFFF"/>
                </a:solidFill>
              </a:rPr>
              <a:t>View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Page</a:t>
            </a:r>
            <a:r>
              <a:rPr spc="5" dirty="0">
                <a:solidFill>
                  <a:srgbClr val="FFA50A"/>
                </a:solidFill>
              </a:rPr>
              <a:t> Source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45675" y="948944"/>
            <a:ext cx="3836035" cy="18637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59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Displays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raw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CSS</a:t>
            </a:r>
            <a:endParaRPr sz="2100">
              <a:latin typeface="Arial MT"/>
              <a:cs typeface="Arial MT"/>
            </a:endParaRPr>
          </a:p>
          <a:p>
            <a:pPr marL="374650" marR="480059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debugging and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learning</a:t>
            </a:r>
            <a:endParaRPr sz="2100">
              <a:latin typeface="Arial MT"/>
              <a:cs typeface="Arial MT"/>
            </a:endParaRPr>
          </a:p>
          <a:p>
            <a:pPr marL="374650" marR="612140" indent="-361950">
              <a:lnSpc>
                <a:spcPts val="2900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Shows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external files like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JavaScript links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39962" y="1015"/>
            <a:ext cx="46634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1.2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Inspect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Element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62174" y="942847"/>
            <a:ext cx="4218940" cy="2966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80518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21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real-time</a:t>
            </a:r>
            <a:r>
              <a:rPr sz="21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editing</a:t>
            </a:r>
            <a:r>
              <a:rPr sz="21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HTML/CSS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debugging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testing</a:t>
            </a:r>
            <a:endParaRPr sz="2100">
              <a:latin typeface="Arial MT"/>
              <a:cs typeface="Arial MT"/>
            </a:endParaRPr>
          </a:p>
          <a:p>
            <a:pPr marL="374650" marR="330835" indent="-361950">
              <a:lnSpc>
                <a:spcPct val="115199"/>
              </a:lnSpc>
              <a:spcBef>
                <a:spcPts val="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Shows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element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hierarchy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Includes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console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JavaScript</a:t>
            </a:r>
            <a:endParaRPr sz="2100">
              <a:latin typeface="Arial MT"/>
              <a:cs typeface="Arial MT"/>
            </a:endParaRPr>
          </a:p>
          <a:p>
            <a:pPr marL="374650" marR="79375" indent="-361950">
              <a:lnSpc>
                <a:spcPct val="114300"/>
              </a:lnSpc>
              <a:spcBef>
                <a:spcPts val="2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Highlights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selected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elements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1856" y="950975"/>
            <a:ext cx="2517648" cy="38221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2936" y="1015"/>
            <a:ext cx="53155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1.3</a:t>
            </a:r>
            <a:r>
              <a:rPr dirty="0"/>
              <a:t> </a:t>
            </a:r>
            <a:r>
              <a:rPr spc="15" dirty="0">
                <a:solidFill>
                  <a:srgbClr val="FFA50A"/>
                </a:solidFill>
              </a:rPr>
              <a:t>HTML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without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CSS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3608" y="734567"/>
            <a:ext cx="1859280" cy="40386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69335" y="801623"/>
            <a:ext cx="1889760" cy="4038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0518" y="1352804"/>
            <a:ext cx="3109595" cy="2217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7470" algn="ctr">
              <a:lnSpc>
                <a:spcPts val="5735"/>
              </a:lnSpc>
              <a:spcBef>
                <a:spcPts val="100"/>
              </a:spcBef>
            </a:pP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endParaRPr sz="4800">
              <a:latin typeface="Comic Sans MS"/>
              <a:cs typeface="Comic Sans MS"/>
            </a:endParaRPr>
          </a:p>
          <a:p>
            <a:pPr marL="12700" marR="5080" algn="ctr">
              <a:lnSpc>
                <a:spcPts val="5780"/>
              </a:lnSpc>
              <a:spcBef>
                <a:spcPts val="60"/>
              </a:spcBef>
            </a:pP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Re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s</a:t>
            </a: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p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o</a:t>
            </a:r>
            <a:r>
              <a:rPr sz="4800" spc="15" dirty="0">
                <a:solidFill>
                  <a:srgbClr val="00FF00"/>
                </a:solidFill>
                <a:latin typeface="Comic Sans MS"/>
                <a:cs typeface="Comic Sans MS"/>
              </a:rPr>
              <a:t>n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s</a:t>
            </a: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i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ve 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Design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343"/>
            <a:ext cx="5830824" cy="388315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32211" y="0"/>
            <a:ext cx="167767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</a:t>
            </a:r>
          </a:p>
          <a:p>
            <a:pPr marL="118110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Browser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Tools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03350" y="1015"/>
            <a:ext cx="63353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2.1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Different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Screen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Sizes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0424" y="1006855"/>
            <a:ext cx="3908425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490220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Adapts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 for different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screen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sizes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Flexible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Optimizes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images and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assets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Enhances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user experience on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mobile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and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desktop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801623"/>
            <a:ext cx="2715768" cy="4105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2175" y="1015"/>
            <a:ext cx="7359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3.4</a:t>
            </a:r>
            <a:r>
              <a:rPr spc="20" dirty="0"/>
              <a:t> </a:t>
            </a:r>
            <a:r>
              <a:rPr spc="10" dirty="0">
                <a:solidFill>
                  <a:srgbClr val="FFFFFF"/>
                </a:solidFill>
              </a:rPr>
              <a:t>Changes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happening</a:t>
            </a:r>
            <a:r>
              <a:rPr spc="2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at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Client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79264" y="893063"/>
            <a:ext cx="3825240" cy="38221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2500" y="955040"/>
            <a:ext cx="4251325" cy="3972560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made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temporary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Affect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only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current session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saved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Reset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upon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reload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14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Useful for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testing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, not permanent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fixes</a:t>
            </a:r>
            <a:endParaRPr sz="2100">
              <a:latin typeface="Arial MT"/>
              <a:cs typeface="Arial MT"/>
            </a:endParaRPr>
          </a:p>
          <a:p>
            <a:pPr>
              <a:lnSpc>
                <a:spcPct val="100000"/>
              </a:lnSpc>
            </a:pPr>
            <a:endParaRPr sz="23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Arial MT"/>
              <a:cs typeface="Arial MT"/>
            </a:endParaRPr>
          </a:p>
          <a:p>
            <a:pPr marL="180340" marR="21590" algn="ctr">
              <a:lnSpc>
                <a:spcPct val="115199"/>
              </a:lnSpc>
            </a:pP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Like: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If</a:t>
            </a:r>
            <a:r>
              <a:rPr sz="2100" spc="5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change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the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question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in </a:t>
            </a:r>
            <a:r>
              <a:rPr sz="2100" spc="-57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your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question paper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that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has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 no 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effect</a:t>
            </a:r>
            <a:r>
              <a:rPr sz="210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on</a:t>
            </a:r>
            <a:r>
              <a:rPr sz="2100" spc="-10" dirty="0">
                <a:solidFill>
                  <a:srgbClr val="00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FF"/>
                </a:solidFill>
                <a:latin typeface="Arial MT"/>
                <a:cs typeface="Arial MT"/>
              </a:rPr>
              <a:t>actual exam.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2381" y="1015"/>
            <a:ext cx="40570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dirty="0">
                <a:solidFill>
                  <a:srgbClr val="FFFFFF"/>
                </a:solidFill>
              </a:rPr>
              <a:t>.3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ID</a:t>
            </a:r>
            <a:r>
              <a:rPr dirty="0">
                <a:solidFill>
                  <a:srgbClr val="FFA50A"/>
                </a:solidFill>
              </a:rPr>
              <a:t>E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pc="20" dirty="0">
                <a:solidFill>
                  <a:srgbClr val="FFFFFF"/>
                </a:solidFill>
              </a:rPr>
              <a:t>S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spc="5" dirty="0">
                <a:solidFill>
                  <a:srgbClr val="FFFFFF"/>
                </a:solidFill>
              </a:rPr>
              <a:t>l</a:t>
            </a:r>
            <a:r>
              <a:rPr spc="15" dirty="0">
                <a:solidFill>
                  <a:srgbClr val="FFFFFF"/>
                </a:solidFill>
              </a:rPr>
              <a:t>e</a:t>
            </a:r>
            <a:r>
              <a:rPr spc="5" dirty="0">
                <a:solidFill>
                  <a:srgbClr val="FFFFFF"/>
                </a:solidFill>
              </a:rPr>
              <a:t>c</a:t>
            </a:r>
            <a:r>
              <a:rPr spc="10" dirty="0">
                <a:solidFill>
                  <a:srgbClr val="FFFFFF"/>
                </a:solidFill>
              </a:rPr>
              <a:t>t</a:t>
            </a:r>
            <a:r>
              <a:rPr spc="5" dirty="0">
                <a:solidFill>
                  <a:srgbClr val="FFFFFF"/>
                </a:solidFill>
              </a:rPr>
              <a:t>i</a:t>
            </a:r>
            <a:r>
              <a:rPr spc="10" dirty="0">
                <a:solidFill>
                  <a:srgbClr val="FFFFFF"/>
                </a:solidFill>
              </a:rPr>
              <a:t>o</a:t>
            </a:r>
            <a:r>
              <a:rPr dirty="0">
                <a:solidFill>
                  <a:srgbClr val="FFFFFF"/>
                </a:solidFill>
              </a:rPr>
              <a:t>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525" y="1212595"/>
            <a:ext cx="3848735" cy="212280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605"/>
              </a:spcBef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Sublime</a:t>
            </a:r>
            <a:r>
              <a:rPr sz="3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endParaRPr sz="3000">
              <a:latin typeface="Arial MT"/>
              <a:cs typeface="Arial MT"/>
            </a:endParaRPr>
          </a:p>
          <a:p>
            <a:pPr marL="431800" indent="-419100">
              <a:lnSpc>
                <a:spcPct val="100000"/>
              </a:lnSpc>
              <a:spcBef>
                <a:spcPts val="500"/>
              </a:spcBef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Atom</a:t>
            </a:r>
            <a:endParaRPr sz="3000">
              <a:latin typeface="Arial MT"/>
              <a:cs typeface="Arial MT"/>
            </a:endParaRPr>
          </a:p>
          <a:p>
            <a:pPr marL="431800" indent="-419100">
              <a:lnSpc>
                <a:spcPct val="100000"/>
              </a:lnSpc>
              <a:spcBef>
                <a:spcPts val="600"/>
              </a:spcBef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A50A"/>
                </a:solidFill>
                <a:latin typeface="Arial MT"/>
                <a:cs typeface="Arial MT"/>
              </a:rPr>
              <a:t>VS</a:t>
            </a:r>
            <a:r>
              <a:rPr sz="30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endParaRPr sz="3000">
              <a:latin typeface="Arial MT"/>
              <a:cs typeface="Arial MT"/>
            </a:endParaRPr>
          </a:p>
          <a:p>
            <a:pPr marL="431800" indent="-419100">
              <a:lnSpc>
                <a:spcPct val="100000"/>
              </a:lnSpc>
              <a:spcBef>
                <a:spcPts val="505"/>
              </a:spcBef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00FF00"/>
                </a:solidFill>
                <a:latin typeface="Arial MT"/>
                <a:cs typeface="Arial MT"/>
              </a:rPr>
              <a:t>Github</a:t>
            </a:r>
            <a:r>
              <a:rPr sz="3000" spc="-6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00FF00"/>
                </a:solidFill>
                <a:latin typeface="Arial MT"/>
                <a:cs typeface="Arial MT"/>
              </a:rPr>
              <a:t>CodeSpaces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88008" y="3813047"/>
            <a:ext cx="859536" cy="86563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3463" y="3657600"/>
            <a:ext cx="1161288" cy="117652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12519" y="91439"/>
            <a:ext cx="862583" cy="85953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823" y="91439"/>
            <a:ext cx="807720" cy="80467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000" y="841247"/>
            <a:ext cx="4373880" cy="31485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53417" y="1422907"/>
            <a:ext cx="3554095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80670" marR="5080" indent="-267970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4.</a:t>
            </a:r>
            <a:r>
              <a:rPr sz="4800" spc="-8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Validating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WebPages</a:t>
            </a:r>
            <a:endParaRPr sz="48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68808" y="1115567"/>
            <a:ext cx="3825240" cy="38252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732211" y="0"/>
            <a:ext cx="1677670" cy="105664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Level</a:t>
            </a:r>
            <a:r>
              <a:rPr sz="3900" spc="-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3</a:t>
            </a:r>
            <a:endParaRPr sz="3900">
              <a:latin typeface="Comic Sans MS"/>
              <a:cs typeface="Comic Sans MS"/>
            </a:endParaRPr>
          </a:p>
          <a:p>
            <a:pPr marL="118110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Browser</a:t>
            </a:r>
            <a:r>
              <a:rPr sz="1700" spc="-2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spc="5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1700">
              <a:latin typeface="Comic Sans MS"/>
              <a:cs typeface="Comic Sans M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83531" y="1015"/>
            <a:ext cx="59778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4.1</a:t>
            </a:r>
            <a:r>
              <a:rPr spc="-10" dirty="0"/>
              <a:t> </a:t>
            </a:r>
            <a:r>
              <a:rPr spc="10" dirty="0">
                <a:solidFill>
                  <a:srgbClr val="FFFFFF"/>
                </a:solidFill>
              </a:rPr>
              <a:t>Using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validator.w3.org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63074" y="1012951"/>
            <a:ext cx="4145279" cy="297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65341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Ensures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HTML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adheres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standards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Minimizes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cross-browser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issues</a:t>
            </a:r>
            <a:endParaRPr sz="2100">
              <a:latin typeface="Arial MT"/>
              <a:cs typeface="Arial MT"/>
            </a:endParaRPr>
          </a:p>
          <a:p>
            <a:pPr marL="374650" marR="211454" indent="-361950">
              <a:lnSpc>
                <a:spcPct val="115199"/>
              </a:lnSpc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Helps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 achieving better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SEO </a:t>
            </a:r>
            <a:r>
              <a:rPr sz="2100" spc="-5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results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Easier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debug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maintain</a:t>
            </a:r>
            <a:endParaRPr sz="2100">
              <a:latin typeface="Arial MT"/>
              <a:cs typeface="Arial MT"/>
            </a:endParaRPr>
          </a:p>
          <a:p>
            <a:pPr marL="374650" marR="654050" indent="-361950">
              <a:lnSpc>
                <a:spcPct val="115199"/>
              </a:lnSpc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Optimizes</a:t>
            </a:r>
            <a:r>
              <a:rPr sz="21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performance</a:t>
            </a:r>
            <a:r>
              <a:rPr sz="21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by </a:t>
            </a:r>
            <a:r>
              <a:rPr sz="2100" spc="-5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reducing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parsing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errors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6031" y="740663"/>
            <a:ext cx="3499104" cy="4325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228343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68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35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2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 </a:t>
            </a:r>
            <a:r>
              <a:rPr sz="4200" dirty="0"/>
              <a:t>Revision</a:t>
            </a:r>
            <a:endParaRPr sz="4200"/>
          </a:p>
          <a:p>
            <a:pPr algn="ctr">
              <a:lnSpc>
                <a:spcPct val="100000"/>
              </a:lnSpc>
              <a:spcBef>
                <a:spcPts val="459"/>
              </a:spcBef>
            </a:pPr>
            <a:r>
              <a:rPr sz="1700" dirty="0"/>
              <a:t>Browser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Tools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532024" y="1243076"/>
            <a:ext cx="4204335" cy="3589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125"/>
              </a:lnSpc>
              <a:spcBef>
                <a:spcPts val="10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Browser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Tools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View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Source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Inspect</a:t>
            </a:r>
            <a:r>
              <a:rPr sz="18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without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Responsive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Design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screen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Edit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CSS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edit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JS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ts val="2125"/>
              </a:lnSpc>
              <a:spcBef>
                <a:spcPts val="45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Changes</a:t>
            </a:r>
            <a:r>
              <a:rPr sz="18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only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happening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client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ts val="2125"/>
              </a:lnSpc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Validating</a:t>
            </a:r>
            <a:r>
              <a:rPr sz="18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Web</a:t>
            </a:r>
            <a:r>
              <a:rPr sz="18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pages</a:t>
            </a:r>
            <a:endParaRPr sz="1800">
              <a:latin typeface="Arial MT"/>
              <a:cs typeface="Arial MT"/>
            </a:endParaRPr>
          </a:p>
          <a:p>
            <a:pPr marL="812800" lvl="1" indent="-343535">
              <a:lnSpc>
                <a:spcPct val="100000"/>
              </a:lnSpc>
              <a:spcBef>
                <a:spcPts val="50"/>
              </a:spcBef>
              <a:buAutoNum type="arabicPeriod"/>
              <a:tabLst>
                <a:tab pos="812165" algn="l"/>
                <a:tab pos="812800" algn="l"/>
              </a:tabLst>
            </a:pP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8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validator.w3.org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24" y="1230884"/>
            <a:ext cx="4756150" cy="3323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7665" marR="280035" indent="-355600">
              <a:lnSpc>
                <a:spcPct val="100000"/>
              </a:lnSpc>
              <a:spcBef>
                <a:spcPts val="10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Save Source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Instagram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 a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file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check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render.</a:t>
            </a:r>
            <a:endParaRPr sz="2400">
              <a:latin typeface="Arial MT"/>
              <a:cs typeface="Arial MT"/>
            </a:endParaRPr>
          </a:p>
          <a:p>
            <a:pPr marL="367665" marR="92075" indent="-355600">
              <a:lnSpc>
                <a:spcPct val="100800"/>
              </a:lnSpc>
              <a:buClr>
                <a:srgbClr val="FFFFFF"/>
              </a:buClr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Inspect</a:t>
            </a:r>
            <a:r>
              <a:rPr sz="2400" spc="-2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likes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 and read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code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understand.</a:t>
            </a:r>
            <a:endParaRPr sz="2400">
              <a:latin typeface="Arial MT"/>
              <a:cs typeface="Arial MT"/>
            </a:endParaRPr>
          </a:p>
          <a:p>
            <a:pPr marL="367665" marR="5080" indent="-355600">
              <a:lnSpc>
                <a:spcPts val="2880"/>
              </a:lnSpc>
              <a:spcBef>
                <a:spcPts val="2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Change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number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likes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Your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Instagram</a:t>
            </a:r>
            <a:r>
              <a:rPr sz="2400" spc="-1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post</a:t>
            </a:r>
            <a:endParaRPr sz="2400">
              <a:latin typeface="Arial MT"/>
              <a:cs typeface="Arial MT"/>
            </a:endParaRPr>
          </a:p>
          <a:p>
            <a:pPr marL="367665" marR="106680" indent="-355600">
              <a:lnSpc>
                <a:spcPts val="2900"/>
              </a:lnSpc>
              <a:spcBef>
                <a:spcPts val="5"/>
              </a:spcBef>
              <a:buClr>
                <a:srgbClr val="FFFFFF"/>
              </a:buClr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Validate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 we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created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last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project.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Project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3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Browser</a:t>
            </a:r>
            <a:r>
              <a:rPr sz="1700" spc="-25" dirty="0"/>
              <a:t> </a:t>
            </a:r>
            <a:r>
              <a:rPr sz="1700" spc="5" dirty="0">
                <a:solidFill>
                  <a:srgbClr val="FFFFFF"/>
                </a:solidFill>
              </a:rPr>
              <a:t>Tools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32244" y="1015"/>
            <a:ext cx="16776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1075" y="649223"/>
            <a:ext cx="5547995" cy="442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6355">
              <a:lnSpc>
                <a:spcPct val="100000"/>
              </a:lnSpc>
              <a:spcBef>
                <a:spcPts val="100"/>
              </a:spcBef>
            </a:pP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7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and</a:t>
            </a:r>
            <a:r>
              <a:rPr sz="1700" spc="-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Project</a:t>
            </a: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1700">
              <a:latin typeface="Comic Sans MS"/>
              <a:cs typeface="Comic Sans MS"/>
            </a:endParaRPr>
          </a:p>
          <a:p>
            <a:pPr marL="349250" indent="-336550">
              <a:lnSpc>
                <a:spcPts val="2014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</a:t>
            </a:r>
            <a:r>
              <a:rPr sz="17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1" indent="-337185">
              <a:lnSpc>
                <a:spcPts val="2005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Semantic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Non-Semantic Tags</a:t>
            </a:r>
            <a:endParaRPr sz="1700">
              <a:latin typeface="Arial MT"/>
              <a:cs typeface="Arial MT"/>
            </a:endParaRPr>
          </a:p>
          <a:p>
            <a:pPr marL="349250" lvl="1" indent="-336550">
              <a:lnSpc>
                <a:spcPts val="2030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Body</a:t>
            </a:r>
            <a:r>
              <a:rPr sz="17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14"/>
              </a:lnSpc>
              <a:spcBef>
                <a:spcPts val="75"/>
              </a:spcBef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05"/>
              </a:lnSpc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Article</a:t>
            </a: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30"/>
              </a:lnSpc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Aside</a:t>
            </a: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335915" marR="3674745" lvl="2" indent="-335915" algn="r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335915" algn="l"/>
                <a:tab pos="806450" algn="l"/>
              </a:tabLst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Footer</a:t>
            </a:r>
            <a:r>
              <a:rPr sz="1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335915" marR="3640454" lvl="1" indent="-335915" algn="r">
              <a:lnSpc>
                <a:spcPts val="2014"/>
              </a:lnSpc>
              <a:buAutoNum type="arabicPeriod"/>
              <a:tabLst>
                <a:tab pos="335915" algn="l"/>
                <a:tab pos="3365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7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Structure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7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Recommended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Folder structure</a:t>
            </a:r>
            <a:endParaRPr sz="1700">
              <a:latin typeface="Arial MT"/>
              <a:cs typeface="Arial MT"/>
            </a:endParaRPr>
          </a:p>
          <a:p>
            <a:pPr marL="349250" lvl="1" indent="-336550">
              <a:lnSpc>
                <a:spcPts val="2005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More</a:t>
            </a:r>
            <a:r>
              <a:rPr sz="17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30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Inline Elements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Div</a:t>
            </a:r>
            <a:r>
              <a:rPr sz="1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ct val="100000"/>
              </a:lnSpc>
              <a:spcBef>
                <a:spcPts val="7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93911" y="1422907"/>
            <a:ext cx="3275329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923925" marR="5080" indent="-911860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9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00FF00"/>
                </a:solidFill>
                <a:latin typeface="Comic Sans MS"/>
                <a:cs typeface="Comic Sans MS"/>
              </a:rPr>
              <a:t>Semantic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Tags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10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and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Project</a:t>
            </a:r>
            <a:r>
              <a:rPr sz="1700" spc="5" dirty="0">
                <a:solidFill>
                  <a:srgbClr val="00FF00"/>
                </a:solidFill>
              </a:rPr>
              <a:t> </a:t>
            </a:r>
            <a:r>
              <a:rPr sz="1700" dirty="0"/>
              <a:t>Structure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1272" y="1331975"/>
            <a:ext cx="4837176" cy="3118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23900" y="1015"/>
            <a:ext cx="76942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1.1</a:t>
            </a:r>
            <a:r>
              <a:rPr spc="15" dirty="0"/>
              <a:t> </a:t>
            </a:r>
            <a:r>
              <a:rPr spc="10" dirty="0">
                <a:solidFill>
                  <a:srgbClr val="FFA50A"/>
                </a:solidFill>
              </a:rPr>
              <a:t>Semantic/Non-Semantic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9125" y="1334515"/>
            <a:ext cx="33883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Non-Semantic</a:t>
            </a:r>
            <a:r>
              <a:rPr sz="3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0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80724" y="1802891"/>
            <a:ext cx="3806190" cy="1790700"/>
          </a:xfrm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368300" indent="-355600">
              <a:lnSpc>
                <a:spcPct val="100000"/>
              </a:lnSpc>
              <a:spcBef>
                <a:spcPts val="505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Generic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meaning.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Styling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layout.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20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SEO-friendly.</a:t>
            </a:r>
            <a:endParaRPr sz="2000">
              <a:latin typeface="Arial MT"/>
              <a:cs typeface="Arial MT"/>
            </a:endParaRPr>
          </a:p>
          <a:p>
            <a:pPr marL="368300" indent="-355600">
              <a:lnSpc>
                <a:spcPct val="100000"/>
              </a:lnSpc>
              <a:spcBef>
                <a:spcPts val="405"/>
              </a:spcBef>
              <a:buChar char="●"/>
              <a:tabLst>
                <a:tab pos="367665" algn="l"/>
                <a:tab pos="368300" algn="l"/>
              </a:tabLst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20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000" spc="-5" dirty="0">
                <a:solidFill>
                  <a:srgbClr val="00FF00"/>
                </a:solidFill>
                <a:latin typeface="Arial MT"/>
                <a:cs typeface="Arial MT"/>
              </a:rPr>
              <a:t>&lt;i&gt;,</a:t>
            </a:r>
            <a:endParaRPr sz="2000">
              <a:latin typeface="Arial MT"/>
              <a:cs typeface="Arial MT"/>
            </a:endParaRPr>
          </a:p>
          <a:p>
            <a:pPr marL="368300">
              <a:lnSpc>
                <a:spcPct val="100000"/>
              </a:lnSpc>
              <a:spcBef>
                <a:spcPts val="385"/>
              </a:spcBef>
            </a:pPr>
            <a:r>
              <a:rPr sz="2000" spc="-10" dirty="0">
                <a:solidFill>
                  <a:srgbClr val="00FF00"/>
                </a:solidFill>
                <a:latin typeface="Arial MT"/>
                <a:cs typeface="Arial MT"/>
              </a:rPr>
              <a:t>&lt;b&gt;.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399" y="1335024"/>
            <a:ext cx="248158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Semantic</a:t>
            </a:r>
            <a:r>
              <a:rPr sz="29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7350" y="1803400"/>
            <a:ext cx="3734435" cy="201612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61950" indent="-34925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Meaningful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Describe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SEO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9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Good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engines.</a:t>
            </a:r>
            <a:endParaRPr sz="1900">
              <a:latin typeface="Arial MT"/>
              <a:cs typeface="Arial MT"/>
            </a:endParaRPr>
          </a:p>
          <a:p>
            <a:pPr marL="361315" marR="86995" indent="-349250">
              <a:lnSpc>
                <a:spcPts val="2620"/>
              </a:lnSpc>
              <a:spcBef>
                <a:spcPts val="120"/>
              </a:spcBef>
              <a:buClr>
                <a:srgbClr val="FFFFFF"/>
              </a:buClr>
              <a:buChar char="●"/>
              <a:tabLst>
                <a:tab pos="361315" algn="l"/>
                <a:tab pos="361950" algn="l"/>
              </a:tabLst>
            </a:pP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Accessibility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: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Useful for screen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readers.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260"/>
              </a:spcBef>
              <a:buChar char="●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Examples:</a:t>
            </a:r>
            <a:r>
              <a:rPr sz="19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&lt;header&gt;,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&lt;footer&gt;,</a:t>
            </a:r>
            <a:endParaRPr sz="1900">
              <a:latin typeface="Arial MT"/>
              <a:cs typeface="Arial MT"/>
            </a:endParaRPr>
          </a:p>
          <a:p>
            <a:pPr marL="361315">
              <a:lnSpc>
                <a:spcPct val="100000"/>
              </a:lnSpc>
              <a:spcBef>
                <a:spcPts val="310"/>
              </a:spcBef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&lt;article&gt;,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&lt;section&gt;,</a:t>
            </a:r>
            <a:r>
              <a:rPr sz="19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&lt;nav&gt;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24698" y="1422907"/>
            <a:ext cx="2116455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44805" marR="5080" indent="-332740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r>
              <a:rPr sz="4800" spc="-7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Body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Tags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10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and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Project</a:t>
            </a:r>
            <a:r>
              <a:rPr sz="1700" spc="5" dirty="0">
                <a:solidFill>
                  <a:srgbClr val="00FF00"/>
                </a:solidFill>
              </a:rPr>
              <a:t> </a:t>
            </a:r>
            <a:r>
              <a:rPr sz="1700" dirty="0"/>
              <a:t>Structure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10768" y="1161287"/>
            <a:ext cx="3276600" cy="37277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94000" y="1015"/>
            <a:ext cx="35540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2.1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Header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99" y="3325367"/>
            <a:ext cx="7887970" cy="17995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introductory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links.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Semantic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It's a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semantic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tag,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providing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enclosed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Location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Commonly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found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top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pages,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but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also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appear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within</a:t>
            </a:r>
            <a:endParaRPr sz="1700">
              <a:latin typeface="Arial MT"/>
              <a:cs typeface="Arial MT"/>
            </a:endParaRPr>
          </a:p>
          <a:p>
            <a:pPr marL="349250">
              <a:lnSpc>
                <a:spcPct val="100000"/>
              </a:lnSpc>
              <a:spcBef>
                <a:spcPts val="265"/>
              </a:spcBef>
            </a:pP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&lt;article&gt;</a:t>
            </a:r>
            <a:r>
              <a:rPr sz="17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7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&lt;section&gt;</a:t>
            </a:r>
            <a:r>
              <a:rPr sz="17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700">
              <a:latin typeface="Arial MT"/>
              <a:cs typeface="Arial MT"/>
            </a:endParaRPr>
          </a:p>
          <a:p>
            <a:pPr marL="349250" marR="403225" indent="-336550">
              <a:lnSpc>
                <a:spcPts val="2400"/>
              </a:lnSpc>
              <a:buClr>
                <a:srgbClr val="FFFFFF"/>
              </a:buClr>
              <a:buAutoNum type="arabicPeriod" startAt="4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Instances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than once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different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sections.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224" y="697991"/>
            <a:ext cx="8686800" cy="2526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875" y="1015"/>
            <a:ext cx="301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Main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99" y="3249168"/>
            <a:ext cx="7545070" cy="1799589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Encloses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primary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webpage.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Adds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meaning,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indicating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area.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59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Unique: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appear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only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once per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Accessibility: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screen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readers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identify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key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700">
              <a:latin typeface="Arial MT"/>
              <a:cs typeface="Arial MT"/>
            </a:endParaRPr>
          </a:p>
          <a:p>
            <a:pPr marL="349250" marR="5080" indent="-336550">
              <a:lnSpc>
                <a:spcPts val="2400"/>
              </a:lnSpc>
              <a:spcBef>
                <a:spcPts val="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Sidebars: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Excludes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repeated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across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pages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site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footer.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752855"/>
            <a:ext cx="7991856" cy="2362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07368" y="1015"/>
            <a:ext cx="5527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5" dirty="0">
                <a:solidFill>
                  <a:srgbClr val="FFFFFF"/>
                </a:solidFill>
                <a:latin typeface="Comic Sans MS"/>
                <a:cs typeface="Comic Sans MS"/>
              </a:rPr>
              <a:t>1.4</a:t>
            </a:r>
            <a:r>
              <a:rPr sz="39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FFFF"/>
                </a:solidFill>
                <a:latin typeface="Comic Sans MS"/>
                <a:cs typeface="Comic Sans MS"/>
              </a:rPr>
              <a:t>Installation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 &amp;</a:t>
            </a:r>
            <a:r>
              <a:rPr sz="39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Setup</a:t>
            </a:r>
            <a:endParaRPr sz="39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8525" y="1276603"/>
            <a:ext cx="32791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" dirty="0">
                <a:solidFill>
                  <a:srgbClr val="00FF00"/>
                </a:solidFill>
                <a:latin typeface="Arial MT"/>
                <a:cs typeface="Arial MT"/>
              </a:rPr>
              <a:t>1.</a:t>
            </a:r>
            <a:r>
              <a:rPr sz="3000" spc="-5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Search</a:t>
            </a:r>
            <a:r>
              <a:rPr sz="3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VS</a:t>
            </a:r>
            <a:r>
              <a:rPr sz="30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10" dirty="0">
                <a:solidFill>
                  <a:srgbClr val="FFFFFF"/>
                </a:solidFill>
                <a:latin typeface="Arial MT"/>
                <a:cs typeface="Arial MT"/>
              </a:rPr>
              <a:t>Code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2440" y="201168"/>
            <a:ext cx="871728" cy="883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51906" y="1015"/>
            <a:ext cx="40379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2.2.1</a:t>
            </a:r>
            <a:r>
              <a:rPr spc="-10" dirty="0"/>
              <a:t> </a:t>
            </a:r>
            <a:r>
              <a:rPr spc="5" dirty="0">
                <a:solidFill>
                  <a:srgbClr val="FFA50A"/>
                </a:solidFill>
              </a:rPr>
              <a:t>Section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99" y="3813047"/>
            <a:ext cx="7535545" cy="12020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Groups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distinct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section.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Adds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structure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meaning.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59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Headers: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Often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heading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&lt;h1&gt;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to</a:t>
            </a:r>
            <a:r>
              <a:rPr sz="17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&lt;h6&gt;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indicate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topic.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Nested: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nested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&lt;section&gt;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&lt;article&gt;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752855"/>
            <a:ext cx="8891016" cy="29230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6512" y="1015"/>
            <a:ext cx="39890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2.2.2</a:t>
            </a:r>
            <a:r>
              <a:rPr spc="-10" dirty="0"/>
              <a:t> </a:t>
            </a:r>
            <a:r>
              <a:rPr spc="5" dirty="0">
                <a:solidFill>
                  <a:srgbClr val="FFA50A"/>
                </a:solidFill>
              </a:rPr>
              <a:t>Article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99" y="3736847"/>
            <a:ext cx="8157845" cy="12020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Encloses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stands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alone,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blog</a:t>
            </a:r>
            <a:r>
              <a:rPr sz="17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post</a:t>
            </a:r>
            <a:r>
              <a:rPr sz="17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or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news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story.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contextual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meaning.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Independence: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sense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even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taken out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 page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context.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Multiple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Instances: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multiple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times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on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same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713231"/>
            <a:ext cx="8924544" cy="28986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1611" y="1015"/>
            <a:ext cx="36588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2.2.3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Aside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9399" y="3813047"/>
            <a:ext cx="7198995" cy="120205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sidebar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supplementary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Indicates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tangentially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related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59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Crucial: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essential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understanding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Could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hold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widgets,</a:t>
            </a:r>
            <a:r>
              <a:rPr sz="17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quotes,</a:t>
            </a:r>
            <a:r>
              <a:rPr sz="17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or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00FF00"/>
                </a:solidFill>
                <a:latin typeface="Arial MT"/>
                <a:cs typeface="Arial MT"/>
              </a:rPr>
              <a:t>ads.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7160" y="819911"/>
            <a:ext cx="8903208" cy="28834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25750" y="1015"/>
            <a:ext cx="34905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2.3</a:t>
            </a:r>
            <a:r>
              <a:rPr spc="-25" dirty="0"/>
              <a:t> </a:t>
            </a:r>
            <a:r>
              <a:rPr spc="10" dirty="0">
                <a:solidFill>
                  <a:srgbClr val="FFA50A"/>
                </a:solidFill>
              </a:rPr>
              <a:t>Footer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33049" y="3452876"/>
            <a:ext cx="6414135" cy="158940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Purpose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footer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content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extra info or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links.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Semantic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Provides meaning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to enclosed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9900"/>
                </a:solidFill>
                <a:latin typeface="Arial MT"/>
                <a:cs typeface="Arial MT"/>
              </a:rPr>
              <a:t>Location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: Typically at the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bottom</a:t>
            </a:r>
            <a:r>
              <a:rPr sz="18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of pages or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sections.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9900"/>
                </a:solidFill>
                <a:latin typeface="Arial MT"/>
                <a:cs typeface="Arial MT"/>
              </a:rPr>
              <a:t>Content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: Includes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copyrights,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contact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info,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social</a:t>
            </a:r>
            <a:r>
              <a:rPr sz="18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links.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AutoNum type="arabicPeriod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Multiple Instances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: Can be used more than once on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 page.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088" y="743712"/>
            <a:ext cx="8683752" cy="25664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27299" y="1617979"/>
            <a:ext cx="289687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9621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3. Folder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S</a:t>
            </a:r>
            <a:r>
              <a:rPr sz="4800" spc="-5" dirty="0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r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u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c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t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ure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10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and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Project</a:t>
            </a:r>
            <a:r>
              <a:rPr sz="1700" spc="5" dirty="0">
                <a:solidFill>
                  <a:srgbClr val="00FF00"/>
                </a:solidFill>
              </a:rPr>
              <a:t> </a:t>
            </a:r>
            <a:r>
              <a:rPr sz="1700" dirty="0"/>
              <a:t>Structure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676399"/>
            <a:ext cx="3950208" cy="2776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6087" y="1015"/>
            <a:ext cx="82505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3.1</a:t>
            </a:r>
            <a:r>
              <a:rPr spc="15" dirty="0"/>
              <a:t> </a:t>
            </a:r>
            <a:r>
              <a:rPr spc="10" dirty="0">
                <a:solidFill>
                  <a:srgbClr val="FFFFFF"/>
                </a:solidFill>
              </a:rPr>
              <a:t>Recommended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Folder </a:t>
            </a:r>
            <a:r>
              <a:rPr spc="5" dirty="0">
                <a:solidFill>
                  <a:srgbClr val="FFFFFF"/>
                </a:solidFill>
              </a:rPr>
              <a:t>Structure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98200" y="803147"/>
            <a:ext cx="5022215" cy="274129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330200" indent="-317500">
              <a:lnSpc>
                <a:spcPct val="100000"/>
              </a:lnSpc>
              <a:spcBef>
                <a:spcPts val="409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Root Directory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Main folder containing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all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files.</a:t>
            </a:r>
            <a:endParaRPr sz="1400">
              <a:latin typeface="Arial MT"/>
              <a:cs typeface="Arial MT"/>
            </a:endParaRPr>
          </a:p>
          <a:p>
            <a:pPr marL="330200" marR="83820" indent="-317500">
              <a:lnSpc>
                <a:spcPct val="112900"/>
              </a:lnSpc>
              <a:spcBef>
                <a:spcPts val="95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HTML Files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: Store main .html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files at the root level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easy </a:t>
            </a:r>
            <a:r>
              <a:rPr sz="1400" spc="-3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access.</a:t>
            </a:r>
            <a:endParaRPr sz="1400">
              <a:latin typeface="Arial MT"/>
              <a:cs typeface="Arial MT"/>
            </a:endParaRPr>
          </a:p>
          <a:p>
            <a:pPr marL="330200" marR="315595" indent="-317500">
              <a:lnSpc>
                <a:spcPts val="2020"/>
              </a:lnSpc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CSS </a:t>
            </a: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Folder: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 css/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folder for all Cascading Style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Sheets.</a:t>
            </a:r>
            <a:endParaRPr sz="1400">
              <a:latin typeface="Arial MT"/>
              <a:cs typeface="Arial MT"/>
            </a:endParaRPr>
          </a:p>
          <a:p>
            <a:pPr marL="330200" indent="-317500">
              <a:lnSpc>
                <a:spcPct val="100000"/>
              </a:lnSpc>
              <a:spcBef>
                <a:spcPts val="90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dirty="0">
                <a:solidFill>
                  <a:srgbClr val="FFA50A"/>
                </a:solidFill>
                <a:latin typeface="Arial MT"/>
                <a:cs typeface="Arial MT"/>
              </a:rPr>
              <a:t>JS</a:t>
            </a: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 Folder: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scripts/ folder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JavaScript files.</a:t>
            </a:r>
            <a:endParaRPr sz="1400">
              <a:latin typeface="Arial MT"/>
              <a:cs typeface="Arial MT"/>
            </a:endParaRPr>
          </a:p>
          <a:p>
            <a:pPr marL="330200" marR="428625" indent="-317500">
              <a:lnSpc>
                <a:spcPts val="1989"/>
              </a:lnSpc>
              <a:spcBef>
                <a:spcPts val="25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Images Folder: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Store images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an images/ or images/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folder.</a:t>
            </a:r>
            <a:endParaRPr sz="1400">
              <a:latin typeface="Arial MT"/>
              <a:cs typeface="Arial MT"/>
            </a:endParaRPr>
          </a:p>
          <a:p>
            <a:pPr marL="330200" indent="-3175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Assets: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assets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fonts can go 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 an assets/ folder.</a:t>
            </a:r>
            <a:endParaRPr sz="1400">
              <a:latin typeface="Arial MT"/>
              <a:cs typeface="Arial MT"/>
            </a:endParaRPr>
          </a:p>
          <a:p>
            <a:pPr marL="330200" marR="5080" indent="-317500">
              <a:lnSpc>
                <a:spcPts val="1989"/>
              </a:lnSpc>
              <a:spcBef>
                <a:spcPts val="30"/>
              </a:spcBef>
              <a:buClr>
                <a:srgbClr val="FFFFFF"/>
              </a:buClr>
              <a:buAutoNum type="arabicPeriod"/>
              <a:tabLst>
                <a:tab pos="329565" algn="l"/>
                <a:tab pos="330200" algn="l"/>
              </a:tabLst>
            </a:pPr>
            <a:r>
              <a:rPr sz="1400" spc="-5" dirty="0">
                <a:solidFill>
                  <a:srgbClr val="FFA50A"/>
                </a:solidFill>
                <a:latin typeface="Arial MT"/>
                <a:cs typeface="Arial MT"/>
              </a:rPr>
              <a:t>Sub-directories: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For multi-page websites, use sub-folders to </a:t>
            </a:r>
            <a:r>
              <a:rPr sz="1400" spc="-3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categorize</a:t>
            </a:r>
            <a:r>
              <a:rPr sz="1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4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9456" y="862583"/>
            <a:ext cx="3282696" cy="35356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20167" y="1422907"/>
            <a:ext cx="222250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398145" marR="5080" indent="-38544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4.</a:t>
            </a:r>
            <a:r>
              <a:rPr sz="4800" spc="-7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More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9900"/>
                </a:solidFill>
                <a:latin typeface="Comic Sans MS"/>
                <a:cs typeface="Comic Sans MS"/>
              </a:rPr>
              <a:t>Tags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>
                <a:solidFill>
                  <a:srgbClr val="00FF00"/>
                </a:solidFill>
              </a:rPr>
              <a:t>HTML</a:t>
            </a:r>
            <a:r>
              <a:rPr sz="1700" spc="-10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and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Project</a:t>
            </a:r>
            <a:r>
              <a:rPr sz="1700" spc="5" dirty="0">
                <a:solidFill>
                  <a:srgbClr val="00FF00"/>
                </a:solidFill>
              </a:rPr>
              <a:t> </a:t>
            </a:r>
            <a:r>
              <a:rPr sz="1700" dirty="0"/>
              <a:t>Structure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0183" y="1222247"/>
            <a:ext cx="3764279" cy="3416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3461" y="1015"/>
            <a:ext cx="4535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4.1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Navigation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801364"/>
            <a:ext cx="6311900" cy="11442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Encloses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links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menus.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Semantic: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Signals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meant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navigating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site.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Common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Content: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Usually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contains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&lt;ul&gt;,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&lt;ol&gt;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links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&lt;a&gt;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Accessibility: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Aids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screen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readers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identifying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site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navigation.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789431"/>
            <a:ext cx="8680704" cy="29596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3668" y="1015"/>
            <a:ext cx="6316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4.2 </a:t>
            </a:r>
            <a:r>
              <a:rPr spc="5" dirty="0">
                <a:solidFill>
                  <a:srgbClr val="FFA50A"/>
                </a:solidFill>
              </a:rPr>
              <a:t>Block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/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Inline </a:t>
            </a:r>
            <a:r>
              <a:rPr spc="10" dirty="0">
                <a:solidFill>
                  <a:srgbClr val="FFFFFF"/>
                </a:solidFill>
              </a:rPr>
              <a:t>Elements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779125" y="1335024"/>
            <a:ext cx="254317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3425" y="1810004"/>
            <a:ext cx="3899535" cy="25400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Flow:</a:t>
            </a:r>
            <a:r>
              <a:rPr sz="18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8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40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8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800">
              <a:latin typeface="Arial MT"/>
              <a:cs typeface="Arial MT"/>
            </a:endParaRPr>
          </a:p>
          <a:p>
            <a:pPr marL="355600" marR="335280" indent="-342900">
              <a:lnSpc>
                <a:spcPct val="115599"/>
              </a:lnSpc>
              <a:spcBef>
                <a:spcPts val="20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z="1800" dirty="0">
                <a:solidFill>
                  <a:srgbClr val="FFA50A"/>
                </a:solidFill>
                <a:latin typeface="Arial MT"/>
                <a:cs typeface="Arial MT"/>
              </a:rPr>
              <a:t>No </a:t>
            </a: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Break: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No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new line between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800">
              <a:latin typeface="Arial MT"/>
              <a:cs typeface="Arial MT"/>
            </a:endParaRPr>
          </a:p>
          <a:p>
            <a:pPr marL="355600" marR="558800" indent="-342900">
              <a:lnSpc>
                <a:spcPct val="115599"/>
              </a:lnSpc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Limited Styling: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Can't set </a:t>
            </a:r>
            <a:r>
              <a:rPr sz="1800" dirty="0">
                <a:solidFill>
                  <a:srgbClr val="FFFFFF"/>
                </a:solidFill>
                <a:latin typeface="Arial MT"/>
                <a:cs typeface="Arial MT"/>
              </a:rPr>
              <a:t>size </a:t>
            </a:r>
            <a:r>
              <a:rPr sz="1800" spc="-4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easily.</a:t>
            </a:r>
            <a:endParaRPr sz="18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z="18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8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18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&lt;a&gt;,</a:t>
            </a:r>
            <a:r>
              <a:rPr sz="18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&lt;strong&gt;,</a:t>
            </a:r>
            <a:endParaRPr sz="1800">
              <a:latin typeface="Arial MT"/>
              <a:cs typeface="Arial MT"/>
            </a:endParaRPr>
          </a:p>
          <a:p>
            <a:pPr marL="355600">
              <a:lnSpc>
                <a:spcPct val="100000"/>
              </a:lnSpc>
              <a:spcBef>
                <a:spcPts val="340"/>
              </a:spcBef>
            </a:pP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&lt;em&gt;,</a:t>
            </a:r>
            <a:r>
              <a:rPr sz="1800" spc="-4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800" spc="-5" dirty="0">
                <a:solidFill>
                  <a:srgbClr val="00FF00"/>
                </a:solidFill>
                <a:latin typeface="Arial MT"/>
                <a:cs typeface="Arial MT"/>
              </a:rPr>
              <a:t>&lt;img&gt;</a:t>
            </a:r>
            <a:r>
              <a:rPr sz="18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9399" y="1335024"/>
            <a:ext cx="2563495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29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340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A50A"/>
                </a:solidFill>
              </a:rPr>
              <a:t>New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FFA50A"/>
                </a:solidFill>
              </a:rPr>
              <a:t>Line: </a:t>
            </a:r>
            <a:r>
              <a:rPr spc="-5" dirty="0"/>
              <a:t>Start</a:t>
            </a:r>
            <a:r>
              <a:rPr spc="-15" dirty="0"/>
              <a:t> </a:t>
            </a:r>
            <a:r>
              <a:rPr spc="-5" dirty="0"/>
              <a:t>on</a:t>
            </a:r>
            <a:r>
              <a:rPr spc="-10" dirty="0"/>
              <a:t> </a:t>
            </a:r>
            <a:r>
              <a:rPr dirty="0"/>
              <a:t>a</a:t>
            </a:r>
            <a:r>
              <a:rPr spc="-10" dirty="0"/>
              <a:t> </a:t>
            </a:r>
            <a:r>
              <a:rPr spc="-5" dirty="0"/>
              <a:t>new</a:t>
            </a:r>
            <a:r>
              <a:rPr spc="-10" dirty="0"/>
              <a:t> </a:t>
            </a:r>
            <a:r>
              <a:rPr spc="-5" dirty="0"/>
              <a:t>line.</a:t>
            </a:r>
          </a:p>
          <a:p>
            <a:pPr marL="354965" marR="5080" indent="-342900">
              <a:lnSpc>
                <a:spcPts val="2520"/>
              </a:lnSpc>
              <a:spcBef>
                <a:spcPts val="20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A50A"/>
                </a:solidFill>
              </a:rPr>
              <a:t>Full Width: </a:t>
            </a:r>
            <a:r>
              <a:rPr spc="-5" dirty="0"/>
              <a:t>Take up all horizontal </a:t>
            </a:r>
            <a:r>
              <a:rPr spc="-490" dirty="0"/>
              <a:t> </a:t>
            </a:r>
            <a:r>
              <a:rPr spc="-5" dirty="0"/>
              <a:t>space.</a:t>
            </a:r>
          </a:p>
          <a:p>
            <a:pPr marL="355600" indent="-342900">
              <a:lnSpc>
                <a:spcPct val="100000"/>
              </a:lnSpc>
              <a:spcBef>
                <a:spcPts val="195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A50A"/>
                </a:solidFill>
              </a:rPr>
              <a:t>Styling: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-5" dirty="0"/>
              <a:t>Can</a:t>
            </a:r>
            <a:r>
              <a:rPr spc="-10" dirty="0"/>
              <a:t> </a:t>
            </a:r>
            <a:r>
              <a:rPr spc="-5" dirty="0"/>
              <a:t>have</a:t>
            </a:r>
            <a:r>
              <a:rPr spc="-15" dirty="0"/>
              <a:t> </a:t>
            </a:r>
            <a:r>
              <a:rPr spc="-5" dirty="0"/>
              <a:t>margins</a:t>
            </a:r>
            <a:r>
              <a:rPr spc="-10" dirty="0"/>
              <a:t> </a:t>
            </a:r>
            <a:r>
              <a:rPr spc="-5" dirty="0"/>
              <a:t>and</a:t>
            </a:r>
          </a:p>
          <a:p>
            <a:pPr marL="354965">
              <a:lnSpc>
                <a:spcPct val="100000"/>
              </a:lnSpc>
              <a:spcBef>
                <a:spcPts val="335"/>
              </a:spcBef>
            </a:pPr>
            <a:r>
              <a:rPr spc="-5" dirty="0"/>
              <a:t>padding.</a:t>
            </a:r>
          </a:p>
          <a:p>
            <a:pPr marL="354965" marR="283845" indent="-342900">
              <a:lnSpc>
                <a:spcPct val="115599"/>
              </a:lnSpc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A50A"/>
                </a:solidFill>
              </a:rPr>
              <a:t>Size: </a:t>
            </a:r>
            <a:r>
              <a:rPr spc="-5" dirty="0"/>
              <a:t>Width and height can be </a:t>
            </a:r>
            <a:r>
              <a:rPr spc="-490" dirty="0"/>
              <a:t> </a:t>
            </a:r>
            <a:r>
              <a:rPr spc="-5" dirty="0"/>
              <a:t>set.</a:t>
            </a:r>
          </a:p>
          <a:p>
            <a:pPr marL="355600" indent="-342900">
              <a:lnSpc>
                <a:spcPct val="100000"/>
              </a:lnSpc>
              <a:spcBef>
                <a:spcPts val="335"/>
              </a:spcBef>
              <a:buClr>
                <a:srgbClr val="FFFFFF"/>
              </a:buClr>
              <a:buChar char="●"/>
              <a:tabLst>
                <a:tab pos="354965" algn="l"/>
                <a:tab pos="355600" algn="l"/>
              </a:tabLst>
            </a:pPr>
            <a:r>
              <a:rPr spc="-5" dirty="0">
                <a:solidFill>
                  <a:srgbClr val="FFA50A"/>
                </a:solidFill>
              </a:rPr>
              <a:t>Examples: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&lt;div&gt;,</a:t>
            </a:r>
            <a:r>
              <a:rPr spc="-15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&lt;p&gt;,</a:t>
            </a:r>
            <a:r>
              <a:rPr spc="-20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&lt;h1&gt;,</a:t>
            </a:r>
          </a:p>
          <a:p>
            <a:pPr marL="354965">
              <a:lnSpc>
                <a:spcPct val="100000"/>
              </a:lnSpc>
              <a:spcBef>
                <a:spcPts val="240"/>
              </a:spcBef>
            </a:pPr>
            <a:r>
              <a:rPr spc="-5" dirty="0">
                <a:solidFill>
                  <a:srgbClr val="00FF00"/>
                </a:solidFill>
              </a:rPr>
              <a:t>&lt;ul&gt;,</a:t>
            </a:r>
            <a:r>
              <a:rPr spc="-45" dirty="0">
                <a:solidFill>
                  <a:srgbClr val="00FF00"/>
                </a:solidFill>
              </a:rPr>
              <a:t> </a:t>
            </a:r>
            <a:r>
              <a:rPr spc="-5" dirty="0">
                <a:solidFill>
                  <a:srgbClr val="00FF00"/>
                </a:solidFill>
              </a:rPr>
              <a:t>&lt;li&gt;.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20231" y="1015"/>
            <a:ext cx="29019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4.3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Div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880611"/>
            <a:ext cx="6755130" cy="1144270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Acts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container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other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HTML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Non-Semantic: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provide inherent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enclosed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Commonly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styling via </a:t>
            </a:r>
            <a:r>
              <a:rPr sz="1600" spc="-10" dirty="0">
                <a:solidFill>
                  <a:srgbClr val="00FF00"/>
                </a:solidFill>
                <a:latin typeface="Arial MT"/>
                <a:cs typeface="Arial MT"/>
              </a:rPr>
              <a:t>CSS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Flexibility: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Highly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versatile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customized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classes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IDs.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3736" y="752855"/>
            <a:ext cx="8875776" cy="29992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95487" y="1015"/>
            <a:ext cx="51530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" dirty="0">
                <a:solidFill>
                  <a:srgbClr val="FFFFFF"/>
                </a:solidFill>
              </a:rPr>
              <a:t>1</a:t>
            </a:r>
            <a:r>
              <a:rPr dirty="0">
                <a:solidFill>
                  <a:srgbClr val="FFFFFF"/>
                </a:solidFill>
              </a:rPr>
              <a:t>.5</a:t>
            </a:r>
            <a:r>
              <a:rPr spc="25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A50A"/>
                </a:solidFill>
              </a:rPr>
              <a:t>Vs</a:t>
            </a:r>
            <a:r>
              <a:rPr spc="10" dirty="0">
                <a:solidFill>
                  <a:srgbClr val="FFA50A"/>
                </a:solidFill>
              </a:rPr>
              <a:t>Co</a:t>
            </a:r>
            <a:r>
              <a:rPr spc="20" dirty="0">
                <a:solidFill>
                  <a:srgbClr val="FFA50A"/>
                </a:solidFill>
              </a:rPr>
              <a:t>d</a:t>
            </a:r>
            <a:r>
              <a:rPr dirty="0">
                <a:solidFill>
                  <a:srgbClr val="FFA50A"/>
                </a:solidFill>
              </a:rPr>
              <a:t>e</a:t>
            </a:r>
            <a:r>
              <a:rPr spc="-34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spc="25" dirty="0">
                <a:solidFill>
                  <a:srgbClr val="FFFFFF"/>
                </a:solidFill>
              </a:rPr>
              <a:t>x</a:t>
            </a:r>
            <a:r>
              <a:rPr spc="10" dirty="0">
                <a:solidFill>
                  <a:srgbClr val="FFFFFF"/>
                </a:solidFill>
              </a:rPr>
              <a:t>te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spc="10" dirty="0">
                <a:solidFill>
                  <a:srgbClr val="FFFFFF"/>
                </a:solidFill>
              </a:rPr>
              <a:t>s</a:t>
            </a:r>
            <a:r>
              <a:rPr spc="5" dirty="0">
                <a:solidFill>
                  <a:srgbClr val="FFFFFF"/>
                </a:solidFill>
              </a:rPr>
              <a:t>i</a:t>
            </a:r>
            <a:r>
              <a:rPr spc="10" dirty="0">
                <a:solidFill>
                  <a:srgbClr val="FFFFFF"/>
                </a:solidFill>
              </a:rPr>
              <a:t>o</a:t>
            </a:r>
            <a:r>
              <a:rPr spc="20" dirty="0">
                <a:solidFill>
                  <a:srgbClr val="FFFFFF"/>
                </a:solidFill>
              </a:rPr>
              <a:t>n</a:t>
            </a:r>
            <a:r>
              <a:rPr dirty="0">
                <a:solidFill>
                  <a:srgbClr val="FFFFFF"/>
                </a:solidFill>
              </a:rPr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8525" y="1212595"/>
            <a:ext cx="2369185" cy="106807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L="431800" indent="-419100">
              <a:lnSpc>
                <a:spcPct val="100000"/>
              </a:lnSpc>
              <a:spcBef>
                <a:spcPts val="605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Live</a:t>
            </a:r>
            <a:r>
              <a:rPr sz="3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Server</a:t>
            </a:r>
            <a:endParaRPr sz="3000">
              <a:latin typeface="Arial MT"/>
              <a:cs typeface="Arial MT"/>
            </a:endParaRPr>
          </a:p>
          <a:p>
            <a:pPr marL="431800" indent="-419100">
              <a:lnSpc>
                <a:spcPct val="100000"/>
              </a:lnSpc>
              <a:spcBef>
                <a:spcPts val="500"/>
              </a:spcBef>
              <a:buClr>
                <a:srgbClr val="00FF00"/>
              </a:buClr>
              <a:buAutoNum type="arabicPeriod"/>
              <a:tabLst>
                <a:tab pos="431800" algn="l"/>
              </a:tabLst>
            </a:pPr>
            <a:r>
              <a:rPr sz="3000" spc="-5" dirty="0">
                <a:solidFill>
                  <a:srgbClr val="FFFFFF"/>
                </a:solidFill>
                <a:latin typeface="Arial MT"/>
                <a:cs typeface="Arial MT"/>
              </a:rPr>
              <a:t>Prettier</a:t>
            </a:r>
            <a:endParaRPr sz="30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2919" y="121920"/>
            <a:ext cx="1051560" cy="106375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919" y="3364991"/>
            <a:ext cx="1203960" cy="120396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71927" y="3419855"/>
            <a:ext cx="1149096" cy="11490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26556" y="1015"/>
            <a:ext cx="32893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4.4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Span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822700"/>
            <a:ext cx="7134225" cy="11410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style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manipulate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portion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Non-Semantic: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add specific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meaning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to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enclosed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Commonly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changing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color,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font,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adding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effects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via CSS.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Inline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Nature: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break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flow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new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block-level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element.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801623"/>
            <a:ext cx="8659368" cy="29443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0655" y="1228343"/>
            <a:ext cx="1764792" cy="2825496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675731" y="0"/>
            <a:ext cx="3792854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FFFF"/>
                </a:solidFill>
              </a:rPr>
              <a:t>Le</a:t>
            </a:r>
            <a:r>
              <a:rPr spc="15" dirty="0">
                <a:solidFill>
                  <a:srgbClr val="FFFFFF"/>
                </a:solidFill>
              </a:rPr>
              <a:t>v</a:t>
            </a:r>
            <a:r>
              <a:rPr spc="10" dirty="0">
                <a:solidFill>
                  <a:srgbClr val="FFFFFF"/>
                </a:solidFill>
              </a:rPr>
              <a:t>e</a:t>
            </a:r>
            <a:r>
              <a:rPr dirty="0">
                <a:solidFill>
                  <a:srgbClr val="FFFFFF"/>
                </a:solidFill>
              </a:rPr>
              <a:t>l</a:t>
            </a:r>
            <a:r>
              <a:rPr spc="1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  <a:r>
              <a:rPr spc="-335" dirty="0">
                <a:solidFill>
                  <a:srgbClr val="FFA50A"/>
                </a:solidFill>
              </a:rPr>
              <a:t> </a:t>
            </a:r>
            <a:r>
              <a:rPr sz="4200" spc="10" dirty="0"/>
              <a:t>Re</a:t>
            </a:r>
            <a:r>
              <a:rPr sz="4200" spc="5" dirty="0"/>
              <a:t>v</a:t>
            </a:r>
            <a:r>
              <a:rPr sz="4200" spc="-5" dirty="0"/>
              <a:t>i</a:t>
            </a:r>
            <a:r>
              <a:rPr sz="4200" spc="5" dirty="0"/>
              <a:t>s</a:t>
            </a:r>
            <a:r>
              <a:rPr sz="4200" spc="-5" dirty="0"/>
              <a:t>i</a:t>
            </a:r>
            <a:r>
              <a:rPr sz="4200" dirty="0"/>
              <a:t>on</a:t>
            </a:r>
            <a:endParaRPr sz="4200"/>
          </a:p>
        </p:txBody>
      </p:sp>
      <p:sp>
        <p:nvSpPr>
          <p:cNvPr id="4" name="object 4"/>
          <p:cNvSpPr txBox="1"/>
          <p:nvPr/>
        </p:nvSpPr>
        <p:spPr>
          <a:xfrm>
            <a:off x="511075" y="688847"/>
            <a:ext cx="5547995" cy="4390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86355">
              <a:lnSpc>
                <a:spcPts val="1885"/>
              </a:lnSpc>
              <a:spcBef>
                <a:spcPts val="100"/>
              </a:spcBef>
            </a:pP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1700" spc="-1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and</a:t>
            </a:r>
            <a:r>
              <a:rPr sz="1700" spc="-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00FF00"/>
                </a:solidFill>
                <a:latin typeface="Comic Sans MS"/>
                <a:cs typeface="Comic Sans MS"/>
              </a:rPr>
              <a:t>Project</a:t>
            </a:r>
            <a:r>
              <a:rPr sz="1700" spc="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1700" dirty="0">
                <a:solidFill>
                  <a:srgbClr val="FFFFFF"/>
                </a:solidFill>
                <a:latin typeface="Comic Sans MS"/>
                <a:cs typeface="Comic Sans MS"/>
              </a:rPr>
              <a:t>Structure</a:t>
            </a:r>
            <a:endParaRPr sz="1700">
              <a:latin typeface="Comic Sans MS"/>
              <a:cs typeface="Comic Sans MS"/>
            </a:endParaRPr>
          </a:p>
          <a:p>
            <a:pPr marL="349250" indent="-336550">
              <a:lnSpc>
                <a:spcPts val="1860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Semantic</a:t>
            </a:r>
            <a:r>
              <a:rPr sz="1700" spc="-2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1" indent="-337185">
              <a:lnSpc>
                <a:spcPts val="2005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Semantic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Non-Semantic Tags</a:t>
            </a:r>
            <a:endParaRPr sz="1700">
              <a:latin typeface="Arial MT"/>
              <a:cs typeface="Arial MT"/>
            </a:endParaRPr>
          </a:p>
          <a:p>
            <a:pPr marL="349250" lvl="1" indent="-336550">
              <a:lnSpc>
                <a:spcPts val="2030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Body</a:t>
            </a:r>
            <a:r>
              <a:rPr sz="17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Main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14"/>
              </a:lnSpc>
              <a:spcBef>
                <a:spcPts val="75"/>
              </a:spcBef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Section</a:t>
            </a:r>
            <a:r>
              <a:rPr sz="1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05"/>
              </a:lnSpc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Article</a:t>
            </a: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1263650" lvl="3" indent="-337185">
              <a:lnSpc>
                <a:spcPts val="2030"/>
              </a:lnSpc>
              <a:buAutoNum type="arabicPeriod"/>
              <a:tabLst>
                <a:tab pos="1263015" algn="l"/>
                <a:tab pos="12636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Aside</a:t>
            </a: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335915" marR="3674745" lvl="2" indent="-335915" algn="r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335915" algn="l"/>
                <a:tab pos="806450" algn="l"/>
              </a:tabLst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Footer</a:t>
            </a:r>
            <a:r>
              <a:rPr sz="17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700">
              <a:latin typeface="Arial MT"/>
              <a:cs typeface="Arial MT"/>
            </a:endParaRPr>
          </a:p>
          <a:p>
            <a:pPr marL="335915" marR="3640454" lvl="1" indent="-335915" algn="r">
              <a:lnSpc>
                <a:spcPts val="2014"/>
              </a:lnSpc>
              <a:buAutoNum type="arabicPeriod"/>
              <a:tabLst>
                <a:tab pos="335915" algn="l"/>
                <a:tab pos="3365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Folder</a:t>
            </a:r>
            <a:r>
              <a:rPr sz="17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Structure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7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Recommended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Folder structure</a:t>
            </a:r>
            <a:endParaRPr sz="1700">
              <a:latin typeface="Arial MT"/>
              <a:cs typeface="Arial MT"/>
            </a:endParaRPr>
          </a:p>
          <a:p>
            <a:pPr marL="349250" lvl="1" indent="-336550">
              <a:lnSpc>
                <a:spcPts val="2005"/>
              </a:lnSpc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More</a:t>
            </a:r>
            <a:r>
              <a:rPr sz="1700" spc="-3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30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Navigation</a:t>
            </a:r>
            <a:r>
              <a:rPr sz="17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spcBef>
                <a:spcPts val="4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/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Inline Elements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ts val="2014"/>
              </a:lnSpc>
              <a:buAutoNum type="arabicPeriod"/>
              <a:tabLst>
                <a:tab pos="805815" algn="l"/>
                <a:tab pos="806450" algn="l"/>
              </a:tabLst>
            </a:pP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Div</a:t>
            </a:r>
            <a:r>
              <a:rPr sz="17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  <a:p>
            <a:pPr marL="806450" lvl="2" indent="-337185">
              <a:lnSpc>
                <a:spcPct val="100000"/>
              </a:lnSpc>
              <a:spcBef>
                <a:spcPts val="75"/>
              </a:spcBef>
              <a:buAutoNum type="arabicPeriod"/>
              <a:tabLst>
                <a:tab pos="805815" algn="l"/>
                <a:tab pos="806450" algn="l"/>
              </a:tabLst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Span</a:t>
            </a:r>
            <a:r>
              <a:rPr sz="17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7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9324" y="1230884"/>
            <a:ext cx="4719320" cy="332359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67665" marR="597535" indent="-355600" algn="just">
              <a:lnSpc>
                <a:spcPct val="100400"/>
              </a:lnSpc>
              <a:spcBef>
                <a:spcPts val="85"/>
              </a:spcBef>
              <a:buSzPct val="83333"/>
              <a:buAutoNum type="arabicPeriod"/>
              <a:tabLst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page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header,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footer, main(section, article,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aside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tag).</a:t>
            </a:r>
            <a:endParaRPr sz="2400">
              <a:latin typeface="Arial MT"/>
              <a:cs typeface="Arial MT"/>
            </a:endParaRPr>
          </a:p>
          <a:p>
            <a:pPr marL="367665" marR="5080" indent="-355600">
              <a:lnSpc>
                <a:spcPct val="100800"/>
              </a:lnSpc>
              <a:spcBef>
                <a:spcPts val="5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Make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sure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project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from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level </a:t>
            </a:r>
            <a:r>
              <a:rPr sz="2400" spc="-6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correct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folder</a:t>
            </a:r>
            <a:r>
              <a:rPr sz="2400" spc="-1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structure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2400">
              <a:latin typeface="Arial MT"/>
              <a:cs typeface="Arial MT"/>
            </a:endParaRPr>
          </a:p>
          <a:p>
            <a:pPr marL="367665" marR="526415" indent="-355600">
              <a:lnSpc>
                <a:spcPts val="2880"/>
              </a:lnSpc>
              <a:spcBef>
                <a:spcPts val="2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groupings</a:t>
            </a:r>
            <a:r>
              <a:rPr sz="2400" spc="-25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multiple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div.</a:t>
            </a:r>
            <a:endParaRPr sz="2400">
              <a:latin typeface="Arial MT"/>
              <a:cs typeface="Arial MT"/>
            </a:endParaRPr>
          </a:p>
          <a:p>
            <a:pPr marL="367665" marR="256540" indent="-355600">
              <a:lnSpc>
                <a:spcPts val="2900"/>
              </a:lnSpc>
              <a:spcBef>
                <a:spcPts val="10"/>
              </a:spcBef>
              <a:buSzPct val="83333"/>
              <a:buAutoNum type="arabicPeriod"/>
              <a:tabLst>
                <a:tab pos="367665" algn="l"/>
                <a:tab pos="368300" algn="l"/>
              </a:tabLst>
            </a:pP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EF8600"/>
                </a:solidFill>
                <a:latin typeface="Arial MT"/>
                <a:cs typeface="Arial MT"/>
              </a:rPr>
              <a:t>navigation</a:t>
            </a:r>
            <a:r>
              <a:rPr sz="2400" dirty="0">
                <a:solidFill>
                  <a:srgbClr val="EF8600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to important </a:t>
            </a:r>
            <a:r>
              <a:rPr sz="2400" spc="-6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 MT"/>
                <a:cs typeface="Arial MT"/>
              </a:rPr>
              <a:t>sections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24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your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page.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Project</a:t>
            </a:r>
            <a:r>
              <a:rPr spc="-5"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1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4</a:t>
            </a:r>
          </a:p>
          <a:p>
            <a:pPr marL="635"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HTML</a:t>
            </a:r>
            <a:r>
              <a:rPr sz="1700" spc="-10" dirty="0"/>
              <a:t> </a:t>
            </a:r>
            <a:r>
              <a:rPr sz="1700" dirty="0"/>
              <a:t>and</a:t>
            </a:r>
            <a:r>
              <a:rPr sz="1700" spc="-5" dirty="0"/>
              <a:t> </a:t>
            </a:r>
            <a:r>
              <a:rPr sz="1700" dirty="0"/>
              <a:t>Project</a:t>
            </a:r>
            <a:r>
              <a:rPr sz="1700" spc="5" dirty="0"/>
              <a:t> </a:t>
            </a:r>
            <a:r>
              <a:rPr sz="1700" dirty="0">
                <a:solidFill>
                  <a:srgbClr val="FFFFFF"/>
                </a:solidFill>
              </a:rPr>
              <a:t>Structure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38215" y="1161288"/>
            <a:ext cx="3422903" cy="2057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List,</a:t>
            </a:r>
            <a:r>
              <a:rPr sz="1700" spc="-15" dirty="0"/>
              <a:t> </a:t>
            </a:r>
            <a:r>
              <a:rPr sz="1700" dirty="0"/>
              <a:t>Tables</a:t>
            </a:r>
            <a:r>
              <a:rPr sz="1700" spc="-5" dirty="0"/>
              <a:t> </a:t>
            </a:r>
            <a:r>
              <a:rPr sz="1700" dirty="0"/>
              <a:t>&amp;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Forms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44724" y="1140459"/>
            <a:ext cx="3150235" cy="3926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900" indent="-330200">
              <a:lnSpc>
                <a:spcPts val="1910"/>
              </a:lnSpc>
              <a:spcBef>
                <a:spcPts val="100"/>
              </a:spcBef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List</a:t>
            </a:r>
            <a:r>
              <a:rPr sz="1600" spc="-3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Unordered</a:t>
            </a:r>
            <a:r>
              <a:rPr sz="16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Table</a:t>
            </a:r>
            <a:r>
              <a:rPr sz="16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0"/>
              </a:spcBef>
              <a:buClr>
                <a:srgbClr val="FFFFFF"/>
              </a:buClr>
              <a:buAutoNum type="arabicPeriod"/>
              <a:tabLst>
                <a:tab pos="799465" algn="l"/>
                <a:tab pos="800100" algn="l"/>
              </a:tabLst>
            </a:pP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&lt;tr&gt;,</a:t>
            </a:r>
            <a:r>
              <a:rPr sz="16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&lt;td&gt;, &lt;th&gt;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Captions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Col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spans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895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Forms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Input</a:t>
            </a:r>
            <a:r>
              <a:rPr sz="16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spcBef>
                <a:spcPts val="75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Action</a:t>
            </a:r>
            <a:r>
              <a:rPr sz="16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Name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Value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910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Label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ts val="1895"/>
              </a:lnSpc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Exploring</a:t>
            </a:r>
            <a:r>
              <a:rPr sz="16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Types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ts val="1910"/>
              </a:lnSpc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iFrame</a:t>
            </a:r>
            <a:r>
              <a:rPr sz="1600" spc="-4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Tag</a:t>
            </a:r>
            <a:endParaRPr sz="1600">
              <a:latin typeface="Arial MT"/>
              <a:cs typeface="Arial MT"/>
            </a:endParaRPr>
          </a:p>
          <a:p>
            <a:pPr marL="800100" lvl="1" indent="-330835">
              <a:lnSpc>
                <a:spcPct val="100000"/>
              </a:lnSpc>
              <a:spcBef>
                <a:spcPts val="70"/>
              </a:spcBef>
              <a:buAutoNum type="arabicPeriod"/>
              <a:tabLst>
                <a:tab pos="799465" algn="l"/>
                <a:tab pos="800100" algn="l"/>
              </a:tabLst>
            </a:pP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6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iFrames</a:t>
            </a:r>
            <a:endParaRPr sz="1600">
              <a:latin typeface="Arial MT"/>
              <a:cs typeface="Arial M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67817" y="1422907"/>
            <a:ext cx="1727835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98450" marR="5080" indent="-286385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1.</a:t>
            </a:r>
            <a:r>
              <a:rPr sz="4800" spc="-9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List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Tag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</a:rPr>
              <a:t>List,</a:t>
            </a:r>
            <a:r>
              <a:rPr sz="1700" spc="-1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Tables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&amp;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/>
              <a:t>Forms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8431" y="1402079"/>
            <a:ext cx="4837176" cy="3023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49525" y="1015"/>
            <a:ext cx="40462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1.1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Ordered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124" y="3995927"/>
            <a:ext cx="6929120" cy="91566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9900"/>
                </a:solidFill>
                <a:latin typeface="Arial MT"/>
                <a:cs typeface="Arial MT"/>
              </a:rPr>
              <a:t>Purpose:</a:t>
            </a:r>
            <a:r>
              <a:rPr sz="1700" spc="1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creating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7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order.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Default:</a:t>
            </a:r>
            <a:r>
              <a:rPr sz="17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automatically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numbered.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9900"/>
                </a:solidFill>
                <a:latin typeface="Arial MT"/>
                <a:cs typeface="Arial MT"/>
              </a:rPr>
              <a:t>Nesting:</a:t>
            </a:r>
            <a:r>
              <a:rPr sz="1700" dirty="0">
                <a:solidFill>
                  <a:srgbClr val="FF9900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be nested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other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lists.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2127" y="734568"/>
            <a:ext cx="8726424" cy="2987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11287" y="1015"/>
            <a:ext cx="63201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1.2</a:t>
            </a:r>
            <a:r>
              <a:rPr spc="15" dirty="0"/>
              <a:t> </a:t>
            </a:r>
            <a:r>
              <a:rPr spc="10" dirty="0">
                <a:solidFill>
                  <a:srgbClr val="FFA50A"/>
                </a:solidFill>
              </a:rPr>
              <a:t>Types </a:t>
            </a:r>
            <a:r>
              <a:rPr spc="5" dirty="0">
                <a:solidFill>
                  <a:srgbClr val="FFFFFF"/>
                </a:solidFill>
              </a:rPr>
              <a:t>of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Ordered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49399" y="954024"/>
            <a:ext cx="2233930" cy="4673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Ordered</a:t>
            </a:r>
            <a:r>
              <a:rPr sz="29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9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endParaRPr sz="29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0050" y="1426463"/>
            <a:ext cx="3610610" cy="2997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2900"/>
              </a:lnSpc>
              <a:spcBef>
                <a:spcPts val="100"/>
              </a:spcBef>
              <a:buClr>
                <a:srgbClr val="FFFFFF"/>
              </a:buClr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Numeric: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Default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type,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(1,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2,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3, ...)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Attribute: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type="1"</a:t>
            </a:r>
            <a:endParaRPr sz="1700">
              <a:latin typeface="Arial MT"/>
              <a:cs typeface="Arial MT"/>
            </a:endParaRPr>
          </a:p>
          <a:p>
            <a:pPr marL="348615" marR="232410" indent="-336550">
              <a:lnSpc>
                <a:spcPct val="112900"/>
              </a:lnSpc>
              <a:spcBef>
                <a:spcPts val="95"/>
              </a:spcBef>
              <a:buClr>
                <a:srgbClr val="FFFFFF"/>
              </a:buClr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Uppercase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Letters: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(A,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B,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...)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Attribute: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type="A"</a:t>
            </a:r>
            <a:endParaRPr sz="1700">
              <a:latin typeface="Arial MT"/>
              <a:cs typeface="Arial MT"/>
            </a:endParaRPr>
          </a:p>
          <a:p>
            <a:pPr marL="348615" marR="328930" indent="-336550">
              <a:lnSpc>
                <a:spcPts val="2400"/>
              </a:lnSpc>
              <a:spcBef>
                <a:spcPts val="45"/>
              </a:spcBef>
              <a:buClr>
                <a:srgbClr val="FFFFFF"/>
              </a:buClr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Lowercase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Letters: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(a,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b, c,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...)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Attribute: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type="a"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125"/>
              </a:spcBef>
              <a:buClr>
                <a:srgbClr val="FFFFFF"/>
              </a:buClr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Uppercase Roman: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(I,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II, III, ...)</a:t>
            </a:r>
            <a:endParaRPr sz="1700">
              <a:latin typeface="Arial MT"/>
              <a:cs typeface="Arial MT"/>
            </a:endParaRPr>
          </a:p>
          <a:p>
            <a:pPr marL="348615">
              <a:lnSpc>
                <a:spcPct val="100000"/>
              </a:lnSpc>
              <a:spcBef>
                <a:spcPts val="360"/>
              </a:spcBef>
            </a:pP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Attribute:</a:t>
            </a:r>
            <a:r>
              <a:rPr sz="17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type="I"</a:t>
            </a:r>
            <a:endParaRPr sz="1700">
              <a:latin typeface="Arial MT"/>
              <a:cs typeface="Arial MT"/>
            </a:endParaRPr>
          </a:p>
          <a:p>
            <a:pPr marL="348615" marR="355600" indent="-336550">
              <a:lnSpc>
                <a:spcPts val="2400"/>
              </a:lnSpc>
              <a:buClr>
                <a:srgbClr val="FFFFFF"/>
              </a:buClr>
              <a:buChar char="●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Lowercase Roman: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(i,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ii,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iii,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...) </a:t>
            </a:r>
            <a:r>
              <a:rPr sz="1700" spc="-459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Attribute: </a:t>
            </a:r>
            <a:r>
              <a:rPr sz="1700" spc="-5" dirty="0">
                <a:solidFill>
                  <a:srgbClr val="00FF00"/>
                </a:solidFill>
                <a:latin typeface="Arial MT"/>
                <a:cs typeface="Arial MT"/>
              </a:rPr>
              <a:t>type="i"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581144" y="1182624"/>
            <a:ext cx="2005583" cy="1496568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745223" y="1182624"/>
            <a:ext cx="1969007" cy="1496568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5223" y="2828543"/>
            <a:ext cx="1969007" cy="15179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81144" y="2828543"/>
            <a:ext cx="2005583" cy="15392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2981" y="1015"/>
            <a:ext cx="46189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1.3</a:t>
            </a:r>
            <a:r>
              <a:rPr spc="-15" dirty="0"/>
              <a:t> </a:t>
            </a:r>
            <a:r>
              <a:rPr spc="10" dirty="0">
                <a:solidFill>
                  <a:srgbClr val="FFA50A"/>
                </a:solidFill>
              </a:rPr>
              <a:t>Unordered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Lists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6124" y="3895344"/>
            <a:ext cx="6417945" cy="915669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9250" indent="-33655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lists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where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order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of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doesn't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matter.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Default:</a:t>
            </a:r>
            <a:r>
              <a:rPr sz="17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7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usually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bulleted.</a:t>
            </a:r>
            <a:endParaRPr sz="1700">
              <a:latin typeface="Arial MT"/>
              <a:cs typeface="Arial MT"/>
            </a:endParaRPr>
          </a:p>
          <a:p>
            <a:pPr marL="349250" indent="-3365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48615" algn="l"/>
                <a:tab pos="349250" algn="l"/>
              </a:tabLst>
            </a:pPr>
            <a:r>
              <a:rPr sz="1700" spc="-5" dirty="0">
                <a:solidFill>
                  <a:srgbClr val="FFA50A"/>
                </a:solidFill>
                <a:latin typeface="Arial MT"/>
                <a:cs typeface="Arial MT"/>
              </a:rPr>
              <a:t>Nesting:</a:t>
            </a:r>
            <a:r>
              <a:rPr sz="17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be nested</a:t>
            </a:r>
            <a:r>
              <a:rPr sz="17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700" dirty="0">
                <a:solidFill>
                  <a:srgbClr val="FFFFFF"/>
                </a:solidFill>
                <a:latin typeface="Arial MT"/>
                <a:cs typeface="Arial MT"/>
              </a:rPr>
              <a:t> other</a:t>
            </a:r>
            <a:r>
              <a:rPr sz="17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Arial MT"/>
                <a:cs typeface="Arial MT"/>
              </a:rPr>
              <a:t>lists.</a:t>
            </a:r>
            <a:endParaRPr sz="17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8600" y="719327"/>
            <a:ext cx="8662416" cy="2956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868573" y="1422907"/>
            <a:ext cx="2324100" cy="14947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598170" marR="5080" indent="-585470">
              <a:lnSpc>
                <a:spcPct val="100800"/>
              </a:lnSpc>
              <a:spcBef>
                <a:spcPts val="5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2.</a:t>
            </a:r>
            <a:r>
              <a:rPr sz="4800" spc="-8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Table </a:t>
            </a:r>
            <a:r>
              <a:rPr sz="4800" spc="-142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spc="5" dirty="0">
                <a:solidFill>
                  <a:srgbClr val="FF9900"/>
                </a:solidFill>
                <a:latin typeface="Comic Sans MS"/>
                <a:cs typeface="Comic Sans MS"/>
              </a:rPr>
              <a:t>Tag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</a:rPr>
              <a:t>List,</a:t>
            </a:r>
            <a:r>
              <a:rPr sz="1700" spc="-1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Tables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&amp;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/>
              <a:t>Forms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91895" y="1313687"/>
            <a:ext cx="3325367" cy="3294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08968" y="1015"/>
            <a:ext cx="53244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2.1 </a:t>
            </a:r>
            <a:r>
              <a:rPr spc="5" dirty="0">
                <a:solidFill>
                  <a:srgbClr val="FFA50A"/>
                </a:solidFill>
              </a:rPr>
              <a:t>&lt;tr&gt;,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&lt;td&gt;,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&lt;th&gt;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911091"/>
            <a:ext cx="5440045" cy="11410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&lt;tr&gt;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Table Row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define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row in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 HTML table.</a:t>
            </a:r>
            <a:endParaRPr sz="1600">
              <a:latin typeface="Arial MT"/>
              <a:cs typeface="Arial MT"/>
            </a:endParaRPr>
          </a:p>
          <a:p>
            <a:pPr marL="342900" marR="119380" indent="-330200">
              <a:lnSpc>
                <a:spcPts val="2210"/>
              </a:lnSpc>
              <a:spcBef>
                <a:spcPts val="9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&lt;th&gt;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Table Header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header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cells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within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row.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bold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centered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default.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1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&lt;td&gt;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Table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Data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This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Holds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actual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758951"/>
            <a:ext cx="8830056" cy="3023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5724" y="1236979"/>
            <a:ext cx="3416300" cy="259524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32410" marR="224154" indent="103505">
              <a:lnSpc>
                <a:spcPct val="101000"/>
              </a:lnSpc>
              <a:spcBef>
                <a:spcPts val="50"/>
              </a:spcBef>
            </a:pPr>
            <a:r>
              <a:rPr sz="4200" spc="5" dirty="0">
                <a:solidFill>
                  <a:srgbClr val="00FF00"/>
                </a:solidFill>
                <a:latin typeface="Comic Sans MS"/>
                <a:cs typeface="Comic Sans MS"/>
              </a:rPr>
              <a:t>2. </a:t>
            </a:r>
            <a:r>
              <a:rPr sz="4200" dirty="0">
                <a:solidFill>
                  <a:srgbClr val="00FF00"/>
                </a:solidFill>
                <a:latin typeface="Comic Sans MS"/>
                <a:cs typeface="Comic Sans MS"/>
              </a:rPr>
              <a:t>Website </a:t>
            </a:r>
            <a:r>
              <a:rPr sz="4200" spc="-12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200" spc="5" dirty="0">
                <a:solidFill>
                  <a:srgbClr val="00FF00"/>
                </a:solidFill>
                <a:latin typeface="Comic Sans MS"/>
                <a:cs typeface="Comic Sans MS"/>
              </a:rPr>
              <a:t>Co</a:t>
            </a:r>
            <a:r>
              <a:rPr sz="4200" spc="15" dirty="0">
                <a:solidFill>
                  <a:srgbClr val="00FF00"/>
                </a:solidFill>
                <a:latin typeface="Comic Sans MS"/>
                <a:cs typeface="Comic Sans MS"/>
              </a:rPr>
              <a:t>m</a:t>
            </a:r>
            <a:r>
              <a:rPr sz="4200" dirty="0">
                <a:solidFill>
                  <a:srgbClr val="00FF00"/>
                </a:solidFill>
                <a:latin typeface="Comic Sans MS"/>
                <a:cs typeface="Comic Sans MS"/>
              </a:rPr>
              <a:t>p</a:t>
            </a:r>
            <a:r>
              <a:rPr sz="4200" spc="5" dirty="0">
                <a:solidFill>
                  <a:srgbClr val="00FF00"/>
                </a:solidFill>
                <a:latin typeface="Comic Sans MS"/>
                <a:cs typeface="Comic Sans MS"/>
              </a:rPr>
              <a:t>one</a:t>
            </a:r>
            <a:r>
              <a:rPr sz="4200" dirty="0">
                <a:solidFill>
                  <a:srgbClr val="00FF00"/>
                </a:solidFill>
                <a:latin typeface="Comic Sans MS"/>
                <a:cs typeface="Comic Sans MS"/>
              </a:rPr>
              <a:t>n</a:t>
            </a:r>
            <a:r>
              <a:rPr sz="4200" spc="5" dirty="0">
                <a:solidFill>
                  <a:srgbClr val="00FF00"/>
                </a:solidFill>
                <a:latin typeface="Comic Sans MS"/>
                <a:cs typeface="Comic Sans MS"/>
              </a:rPr>
              <a:t>t</a:t>
            </a:r>
            <a:r>
              <a:rPr sz="4200" dirty="0">
                <a:solidFill>
                  <a:srgbClr val="00FF00"/>
                </a:solidFill>
                <a:latin typeface="Comic Sans MS"/>
                <a:cs typeface="Comic Sans MS"/>
              </a:rPr>
              <a:t>s</a:t>
            </a:r>
            <a:endParaRPr sz="4200">
              <a:latin typeface="Comic Sans MS"/>
              <a:cs typeface="Comic Sans MS"/>
            </a:endParaRPr>
          </a:p>
          <a:p>
            <a:pPr marL="12700" marR="5080" indent="1283335">
              <a:lnSpc>
                <a:spcPts val="5090"/>
              </a:lnSpc>
              <a:spcBef>
                <a:spcPts val="20"/>
              </a:spcBef>
            </a:pPr>
            <a:r>
              <a:rPr sz="4200" dirty="0">
                <a:solidFill>
                  <a:srgbClr val="FFA50A"/>
                </a:solidFill>
                <a:latin typeface="Comic Sans MS"/>
                <a:cs typeface="Comic Sans MS"/>
              </a:rPr>
              <a:t>And </a:t>
            </a:r>
            <a:r>
              <a:rPr sz="4200" spc="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4200" spc="10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4200" dirty="0">
                <a:solidFill>
                  <a:srgbClr val="FFFFFF"/>
                </a:solidFill>
                <a:latin typeface="Comic Sans MS"/>
                <a:cs typeface="Comic Sans MS"/>
              </a:rPr>
              <a:t>un</a:t>
            </a:r>
            <a:r>
              <a:rPr sz="4200" spc="5" dirty="0">
                <a:solidFill>
                  <a:srgbClr val="FFFFFF"/>
                </a:solidFill>
                <a:latin typeface="Comic Sans MS"/>
                <a:cs typeface="Comic Sans MS"/>
              </a:rPr>
              <a:t>d</a:t>
            </a:r>
            <a:r>
              <a:rPr sz="42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4200" spc="10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4200" spc="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420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4200" spc="5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4200" dirty="0">
                <a:solidFill>
                  <a:srgbClr val="FFFFFF"/>
                </a:solidFill>
                <a:latin typeface="Comic Sans MS"/>
                <a:cs typeface="Comic Sans MS"/>
              </a:rPr>
              <a:t>als</a:t>
            </a:r>
            <a:endParaRPr sz="42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0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Setup</a:t>
            </a:r>
            <a:r>
              <a:rPr sz="1700" spc="-10" dirty="0"/>
              <a:t> </a:t>
            </a:r>
            <a:r>
              <a:rPr sz="1700" dirty="0"/>
              <a:t>&amp; </a:t>
            </a:r>
            <a:r>
              <a:rPr sz="1700" dirty="0">
                <a:solidFill>
                  <a:srgbClr val="FFFFFF"/>
                </a:solidFill>
              </a:rPr>
              <a:t>Fundamentals</a:t>
            </a:r>
            <a:endParaRPr sz="17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36106" y="1015"/>
            <a:ext cx="287083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2.2</a:t>
            </a:r>
            <a:r>
              <a:rPr spc="-65" dirty="0"/>
              <a:t> </a:t>
            </a:r>
            <a:r>
              <a:rPr spc="10" dirty="0">
                <a:solidFill>
                  <a:srgbClr val="FFA50A"/>
                </a:solidFill>
              </a:rPr>
              <a:t>Captions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2474" y="3911091"/>
            <a:ext cx="6786245" cy="11410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Provides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title 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description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table.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Placement: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Must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inserted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immediately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after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&lt;table&gt;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opening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Alignment: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Centered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above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table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default.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Accessibility: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Helps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screen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readers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understand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table's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purpose.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5928" y="758951"/>
            <a:ext cx="8848344" cy="3002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7518" y="1015"/>
            <a:ext cx="31299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2.3</a:t>
            </a:r>
            <a:r>
              <a:rPr spc="-20" dirty="0"/>
              <a:t> </a:t>
            </a:r>
            <a:r>
              <a:rPr spc="5" dirty="0">
                <a:solidFill>
                  <a:srgbClr val="FFA50A"/>
                </a:solidFill>
              </a:rPr>
              <a:t>Col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Spans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6899" y="3911091"/>
            <a:ext cx="6308725" cy="1141095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Attribute: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colspan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&lt;td&gt;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or</a:t>
            </a:r>
            <a:r>
              <a:rPr sz="16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&lt;th&gt;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6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cell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span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multiple columns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horizontally.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Alignment: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Takes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space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specified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number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of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columns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  <a:p>
            <a:pPr marL="342900" indent="-3302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Layout: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Useful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for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combining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cells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create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complex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table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layouts.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0687" y="801623"/>
            <a:ext cx="8814816" cy="29900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723773" y="1617979"/>
            <a:ext cx="249110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dirty="0">
                <a:solidFill>
                  <a:srgbClr val="00FF00"/>
                </a:solidFill>
                <a:latin typeface="Comic Sans MS"/>
                <a:cs typeface="Comic Sans MS"/>
              </a:rPr>
              <a:t>3.</a:t>
            </a:r>
            <a:r>
              <a:rPr sz="4800" spc="-6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4800" dirty="0">
                <a:solidFill>
                  <a:srgbClr val="FFA50A"/>
                </a:solidFill>
                <a:latin typeface="Comic Sans MS"/>
                <a:cs typeface="Comic Sans MS"/>
              </a:rPr>
              <a:t>Forms</a:t>
            </a:r>
            <a:endParaRPr sz="4800">
              <a:latin typeface="Comic Sans MS"/>
              <a:cs typeface="Comic Sans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Level</a:t>
            </a:r>
            <a:r>
              <a:rPr spc="-30" dirty="0"/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>
                <a:solidFill>
                  <a:srgbClr val="00FF00"/>
                </a:solidFill>
              </a:rPr>
              <a:t>List,</a:t>
            </a:r>
            <a:r>
              <a:rPr sz="1700" spc="-1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Tables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>
                <a:solidFill>
                  <a:srgbClr val="00FF00"/>
                </a:solidFill>
              </a:rPr>
              <a:t>&amp;</a:t>
            </a:r>
            <a:r>
              <a:rPr sz="1700" spc="-5" dirty="0">
                <a:solidFill>
                  <a:srgbClr val="00FF00"/>
                </a:solidFill>
              </a:rPr>
              <a:t> </a:t>
            </a:r>
            <a:r>
              <a:rPr sz="1700" dirty="0"/>
              <a:t>Forms</a:t>
            </a:r>
            <a:endParaRPr sz="170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4359" y="1014983"/>
            <a:ext cx="3934967" cy="39380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137" y="1015"/>
            <a:ext cx="31318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3.1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Input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725" y="3648964"/>
            <a:ext cx="5791200" cy="1418590"/>
          </a:xfrm>
          <a:prstGeom prst="rect">
            <a:avLst/>
          </a:prstGeom>
        </p:spPr>
        <p:txBody>
          <a:bodyPr vert="horz" wrap="square" lIns="0" tIns="46355" rIns="0" bIns="0" rtlCol="0">
            <a:spAutoFit/>
          </a:bodyPr>
          <a:lstStyle/>
          <a:p>
            <a:pPr marL="342900" indent="-330200">
              <a:lnSpc>
                <a:spcPct val="100000"/>
              </a:lnSpc>
              <a:spcBef>
                <a:spcPts val="36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within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&lt;form&gt;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collect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user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input.</a:t>
            </a:r>
            <a:endParaRPr sz="1600">
              <a:latin typeface="Arial MT"/>
              <a:cs typeface="Arial MT"/>
            </a:endParaRPr>
          </a:p>
          <a:p>
            <a:pPr marL="342265" marR="83185" indent="-330200">
              <a:lnSpc>
                <a:spcPts val="2210"/>
              </a:lnSpc>
              <a:spcBef>
                <a:spcPts val="9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Self-Closing: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The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&lt;input&gt;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tag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is self-closing;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doesn't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require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closing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tag.</a:t>
            </a:r>
            <a:endParaRPr sz="1600">
              <a:latin typeface="Arial MT"/>
              <a:cs typeface="Arial MT"/>
            </a:endParaRPr>
          </a:p>
          <a:p>
            <a:pPr marL="342265" marR="15875" indent="-330200">
              <a:lnSpc>
                <a:spcPts val="2180"/>
              </a:lnSpc>
              <a:spcBef>
                <a:spcPts val="5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Attributes: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Common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attributes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name,</a:t>
            </a:r>
            <a:r>
              <a:rPr sz="1600" spc="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value,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placeholder, </a:t>
            </a:r>
            <a:r>
              <a:rPr sz="1600" spc="-43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required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853439"/>
            <a:ext cx="8903208" cy="2804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9481" y="1015"/>
            <a:ext cx="47428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3.2 </a:t>
            </a:r>
            <a:r>
              <a:rPr spc="5" dirty="0">
                <a:solidFill>
                  <a:srgbClr val="FFA50A"/>
                </a:solidFill>
              </a:rPr>
              <a:t>Action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attribute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5725" y="3347211"/>
            <a:ext cx="5563235" cy="1699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2265" marR="5080" indent="-330200">
              <a:lnSpc>
                <a:spcPct val="113799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Purpose: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Specifies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URL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which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 should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 sent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submitted.</a:t>
            </a:r>
            <a:endParaRPr sz="1600">
              <a:latin typeface="Arial MT"/>
              <a:cs typeface="Arial MT"/>
            </a:endParaRPr>
          </a:p>
          <a:p>
            <a:pPr marL="342265" marR="156845" indent="-330200">
              <a:lnSpc>
                <a:spcPct val="114999"/>
              </a:lnSpc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Default: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If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specified,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the form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will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submitted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to the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current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page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's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URL.</a:t>
            </a:r>
            <a:endParaRPr sz="1600">
              <a:latin typeface="Arial MT"/>
              <a:cs typeface="Arial MT"/>
            </a:endParaRPr>
          </a:p>
          <a:p>
            <a:pPr marL="342265" marR="333375" indent="-330200">
              <a:lnSpc>
                <a:spcPts val="2210"/>
              </a:lnSpc>
              <a:spcBef>
                <a:spcPts val="70"/>
              </a:spcBef>
              <a:buClr>
                <a:srgbClr val="FFFFFF"/>
              </a:buClr>
              <a:buAutoNum type="arabicPeriod"/>
              <a:tabLst>
                <a:tab pos="342265" algn="l"/>
                <a:tab pos="3429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Server-Side: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Usually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points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server-side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(like </a:t>
            </a:r>
            <a:r>
              <a:rPr sz="1600" spc="-4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PHP,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Python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etc.)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that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processes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form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data.</a:t>
            </a:r>
            <a:endParaRPr sz="16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758951"/>
            <a:ext cx="8805672" cy="2651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5862" y="1015"/>
            <a:ext cx="6772909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3.3</a:t>
            </a:r>
            <a:r>
              <a:rPr spc="10" dirty="0"/>
              <a:t> </a:t>
            </a:r>
            <a:r>
              <a:rPr spc="10" dirty="0">
                <a:solidFill>
                  <a:srgbClr val="FFA50A"/>
                </a:solidFill>
              </a:rPr>
              <a:t>Name </a:t>
            </a:r>
            <a:r>
              <a:rPr spc="10" dirty="0">
                <a:solidFill>
                  <a:srgbClr val="FFFFFF"/>
                </a:solidFill>
              </a:rPr>
              <a:t>and </a:t>
            </a:r>
            <a:r>
              <a:rPr spc="5" dirty="0">
                <a:solidFill>
                  <a:srgbClr val="FFA50A"/>
                </a:solidFill>
              </a:rPr>
              <a:t>Value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88364" y="3204464"/>
            <a:ext cx="5340985" cy="185420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dirty="0">
                <a:solidFill>
                  <a:srgbClr val="00FF00"/>
                </a:solidFill>
                <a:latin typeface="Arial MT"/>
                <a:cs typeface="Arial MT"/>
              </a:rPr>
              <a:t>`name`</a:t>
            </a:r>
            <a:r>
              <a:rPr sz="15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Property:</a:t>
            </a:r>
            <a:endParaRPr sz="1500">
              <a:latin typeface="Arial MT"/>
              <a:cs typeface="Arial MT"/>
            </a:endParaRPr>
          </a:p>
          <a:p>
            <a:pPr marL="793750" lvl="1" indent="-323850">
              <a:lnSpc>
                <a:spcPct val="100000"/>
              </a:lnSpc>
              <a:spcBef>
                <a:spcPts val="190"/>
              </a:spcBef>
              <a:buClr>
                <a:srgbClr val="FFFFFF"/>
              </a:buClr>
              <a:buChar char="○"/>
              <a:tabLst>
                <a:tab pos="793115" algn="l"/>
                <a:tab pos="7937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ID</a:t>
            </a:r>
            <a:r>
              <a:rPr sz="15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5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Data:</a:t>
            </a:r>
            <a:r>
              <a:rPr sz="15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Identifies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when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submitting.</a:t>
            </a:r>
            <a:endParaRPr sz="1500">
              <a:latin typeface="Arial MT"/>
              <a:cs typeface="Arial MT"/>
            </a:endParaRPr>
          </a:p>
          <a:p>
            <a:pPr marL="793750" lvl="1" indent="-323850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Char char="○"/>
              <a:tabLst>
                <a:tab pos="793115" algn="l"/>
                <a:tab pos="793750" algn="l"/>
              </a:tabLst>
            </a:pPr>
            <a:r>
              <a:rPr sz="1500" dirty="0">
                <a:solidFill>
                  <a:srgbClr val="FFA50A"/>
                </a:solidFill>
                <a:latin typeface="Arial MT"/>
                <a:cs typeface="Arial MT"/>
              </a:rPr>
              <a:t>Unique:</a:t>
            </a:r>
            <a:r>
              <a:rPr sz="15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Should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unique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each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element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clarity.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dirty="0">
                <a:solidFill>
                  <a:srgbClr val="00FF00"/>
                </a:solidFill>
                <a:latin typeface="Arial MT"/>
                <a:cs typeface="Arial MT"/>
              </a:rPr>
              <a:t>`value`</a:t>
            </a:r>
            <a:r>
              <a:rPr sz="1500" spc="-3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Property:</a:t>
            </a:r>
            <a:endParaRPr sz="1500">
              <a:latin typeface="Arial MT"/>
              <a:cs typeface="Arial MT"/>
            </a:endParaRPr>
          </a:p>
          <a:p>
            <a:pPr marL="793750" lvl="1" indent="-323850">
              <a:lnSpc>
                <a:spcPct val="100000"/>
              </a:lnSpc>
              <a:spcBef>
                <a:spcPts val="219"/>
              </a:spcBef>
              <a:buClr>
                <a:srgbClr val="FFFFFF"/>
              </a:buClr>
              <a:buChar char="○"/>
              <a:tabLst>
                <a:tab pos="793115" algn="l"/>
                <a:tab pos="7937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Default</a:t>
            </a:r>
            <a:r>
              <a:rPr sz="15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Data: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Sets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initial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value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input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elements.</a:t>
            </a:r>
            <a:endParaRPr sz="1500">
              <a:latin typeface="Arial MT"/>
              <a:cs typeface="Arial MT"/>
            </a:endParaRPr>
          </a:p>
          <a:p>
            <a:pPr marL="793115" marR="378460" lvl="1" indent="-323850">
              <a:lnSpc>
                <a:spcPts val="2110"/>
              </a:lnSpc>
              <a:spcBef>
                <a:spcPts val="80"/>
              </a:spcBef>
              <a:buClr>
                <a:srgbClr val="FFFFFF"/>
              </a:buClr>
              <a:buChar char="○"/>
              <a:tabLst>
                <a:tab pos="793115" algn="l"/>
                <a:tab pos="7937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Sent to Server: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This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the data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sent when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form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is </a:t>
            </a:r>
            <a:r>
              <a:rPr sz="1500" spc="-4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submitted.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6888" y="801623"/>
            <a:ext cx="8031480" cy="24292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94818" y="1015"/>
            <a:ext cx="31521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3.4</a:t>
            </a:r>
            <a:r>
              <a:rPr spc="-20" dirty="0"/>
              <a:t> </a:t>
            </a:r>
            <a:r>
              <a:rPr spc="10" dirty="0">
                <a:solidFill>
                  <a:srgbClr val="FFA50A"/>
                </a:solidFill>
              </a:rPr>
              <a:t>Label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Tag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04265" y="3515359"/>
            <a:ext cx="4774565" cy="1318260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336550" indent="-32385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Purpose: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Adds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text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description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elements.</a:t>
            </a:r>
            <a:endParaRPr sz="1500">
              <a:latin typeface="Arial MT"/>
              <a:cs typeface="Arial MT"/>
            </a:endParaRPr>
          </a:p>
          <a:p>
            <a:pPr marL="335915" marR="267335" indent="-323850">
              <a:lnSpc>
                <a:spcPts val="2110"/>
              </a:lnSpc>
              <a:spcBef>
                <a:spcPts val="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for</a:t>
            </a:r>
            <a:r>
              <a:rPr sz="15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Attribute: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Connects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label</a:t>
            </a:r>
            <a:r>
              <a:rPr sz="15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to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a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specific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00FF00"/>
                </a:solidFill>
                <a:latin typeface="Arial MT"/>
                <a:cs typeface="Arial MT"/>
              </a:rPr>
              <a:t>form </a:t>
            </a:r>
            <a:r>
              <a:rPr sz="1500" spc="-4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00FF00"/>
                </a:solidFill>
                <a:latin typeface="Arial MT"/>
                <a:cs typeface="Arial MT"/>
              </a:rPr>
              <a:t>element</a:t>
            </a:r>
            <a:r>
              <a:rPr sz="15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the element's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id.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6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Accessibility:</a:t>
            </a:r>
            <a:r>
              <a:rPr sz="15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Makes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 the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form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more</a:t>
            </a:r>
            <a:r>
              <a:rPr sz="15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accessible.</a:t>
            </a:r>
            <a:endParaRPr sz="1500">
              <a:latin typeface="Arial MT"/>
              <a:cs typeface="Arial MT"/>
            </a:endParaRPr>
          </a:p>
          <a:p>
            <a:pPr marL="336550" indent="-323850">
              <a:lnSpc>
                <a:spcPct val="100000"/>
              </a:lnSpc>
              <a:spcBef>
                <a:spcPts val="195"/>
              </a:spcBef>
              <a:buClr>
                <a:srgbClr val="FFFFFF"/>
              </a:buClr>
              <a:buChar char="●"/>
              <a:tabLst>
                <a:tab pos="335915" algn="l"/>
                <a:tab pos="336550" algn="l"/>
              </a:tabLst>
            </a:pPr>
            <a:r>
              <a:rPr sz="1500" spc="-5" dirty="0">
                <a:solidFill>
                  <a:srgbClr val="FFA50A"/>
                </a:solidFill>
                <a:latin typeface="Arial MT"/>
                <a:cs typeface="Arial MT"/>
              </a:rPr>
              <a:t>Readability:</a:t>
            </a:r>
            <a:r>
              <a:rPr sz="15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Enhances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form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readability</a:t>
            </a:r>
            <a:r>
              <a:rPr sz="1500" spc="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15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500" spc="-5" dirty="0">
                <a:solidFill>
                  <a:srgbClr val="FFFFFF"/>
                </a:solidFill>
                <a:latin typeface="Arial MT"/>
                <a:cs typeface="Arial MT"/>
              </a:rPr>
              <a:t>usability.</a:t>
            </a:r>
            <a:endParaRPr sz="15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304" y="801623"/>
            <a:ext cx="8866632" cy="2648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66937" y="1015"/>
            <a:ext cx="480885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Date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2980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02668" y="1015"/>
            <a:ext cx="45370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</a:t>
            </a:r>
            <a:r>
              <a:rPr dirty="0"/>
              <a:t>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File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29809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8837" y="1015"/>
            <a:ext cx="488696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3.5 </a:t>
            </a:r>
            <a:r>
              <a:rPr spc="10" dirty="0">
                <a:solidFill>
                  <a:srgbClr val="FFFFFF"/>
                </a:solidFill>
              </a:rPr>
              <a:t>Input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FFFF"/>
                </a:solidFill>
              </a:rPr>
              <a:t>type:</a:t>
            </a:r>
            <a:r>
              <a:rPr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FFA50A"/>
                </a:solidFill>
              </a:rPr>
              <a:t>Color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52400" y="954023"/>
            <a:ext cx="8842248" cy="37551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4395</Words>
  <Application>Microsoft Office PowerPoint</Application>
  <PresentationFormat>On-screen Show (16:9)</PresentationFormat>
  <Paragraphs>776</Paragraphs>
  <Slides>126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3" baseType="lpstr">
      <vt:lpstr>Arial</vt:lpstr>
      <vt:lpstr>Arial MT</vt:lpstr>
      <vt:lpstr>Calibri</vt:lpstr>
      <vt:lpstr>Comic Sans MS</vt:lpstr>
      <vt:lpstr>Courier New</vt:lpstr>
      <vt:lpstr>Times New Roman</vt:lpstr>
      <vt:lpstr>Office Theme</vt:lpstr>
      <vt:lpstr>Course Levels</vt:lpstr>
      <vt:lpstr>Level 0 Setup &amp; Fundamentals</vt:lpstr>
      <vt:lpstr>Level 0 Setup &amp; Fundamentals</vt:lpstr>
      <vt:lpstr>1.1 What is IDE</vt:lpstr>
      <vt:lpstr>1.2 Need of IDE</vt:lpstr>
      <vt:lpstr>1.3 IDE Selection</vt:lpstr>
      <vt:lpstr>PowerPoint Presentation</vt:lpstr>
      <vt:lpstr>1.5 VsCode Extensions</vt:lpstr>
      <vt:lpstr>Level 0 Setup &amp; Fundamentals</vt:lpstr>
      <vt:lpstr>2.1 Client Side vs Server Side</vt:lpstr>
      <vt:lpstr>2.2 FrontEnd / BackEnd / FullStack</vt:lpstr>
      <vt:lpstr>2.3 Role of Browser</vt:lpstr>
      <vt:lpstr>2.4 HTML</vt:lpstr>
      <vt:lpstr>2.5 CSS (Cascading Style Sheets)</vt:lpstr>
      <vt:lpstr>2.6 JS (Java Script)</vt:lpstr>
      <vt:lpstr>Level 0 Revision Setup &amp; Fundamentals</vt:lpstr>
      <vt:lpstr>Level 1 HTML Basics</vt:lpstr>
      <vt:lpstr>PowerPoint Presentation</vt:lpstr>
      <vt:lpstr>1.1 First file using Text Editor</vt:lpstr>
      <vt:lpstr>1.2 File Extension</vt:lpstr>
      <vt:lpstr>1.3 Opening project in VsCode</vt:lpstr>
      <vt:lpstr>1.4 Importance of index.html</vt:lpstr>
      <vt:lpstr>Level 1</vt:lpstr>
      <vt:lpstr>2.1 What are Tags</vt:lpstr>
      <vt:lpstr>PowerPoint Presentation</vt:lpstr>
      <vt:lpstr>2.3 Basic HTML Page</vt:lpstr>
      <vt:lpstr>2.4 MDN Documentation</vt:lpstr>
      <vt:lpstr>2.5 Comments</vt:lpstr>
      <vt:lpstr>2.6 Case Sensitivity</vt:lpstr>
      <vt:lpstr>Level 1 Revision</vt:lpstr>
      <vt:lpstr>Project Level 1 HTML Basics</vt:lpstr>
      <vt:lpstr>Level 2 Must-Use HTML Tags</vt:lpstr>
      <vt:lpstr>Level 2 Must-Use HTML Tags</vt:lpstr>
      <vt:lpstr>1.1 What are HTML Attributes?</vt:lpstr>
      <vt:lpstr>1.2 id property</vt:lpstr>
      <vt:lpstr>Level 2 Must-Use HTML Tags</vt:lpstr>
      <vt:lpstr>2.1 Heading Tag</vt:lpstr>
      <vt:lpstr>2.2 Paragraph Tag</vt:lpstr>
      <vt:lpstr>2.3 &lt;BR&gt; Tag</vt:lpstr>
      <vt:lpstr>2.3 &lt;HR&gt; Tag</vt:lpstr>
      <vt:lpstr>2.4 Image Tag</vt:lpstr>
      <vt:lpstr>2.5 Video Tag</vt:lpstr>
      <vt:lpstr>2.6 Anchor Tag</vt:lpstr>
      <vt:lpstr>2.7 Bold/Italic/Underline/Strikethrough Tag</vt:lpstr>
      <vt:lpstr>2.8 Pre Tag</vt:lpstr>
      <vt:lpstr>2.9 Big/Small Tag</vt:lpstr>
      <vt:lpstr>2.10 Superscript/Subscript Tag</vt:lpstr>
      <vt:lpstr>Level 2 Must-Use HTML Tags</vt:lpstr>
      <vt:lpstr>3.1 Character Entity Reference</vt:lpstr>
      <vt:lpstr>Level 2 Revision Must-Use HTML Tags</vt:lpstr>
      <vt:lpstr>Project Level 2 Must-Use HTML Tags</vt:lpstr>
      <vt:lpstr>Level 3 Browser Tools</vt:lpstr>
      <vt:lpstr>PowerPoint Presentation</vt:lpstr>
      <vt:lpstr>1.1 View Page Source</vt:lpstr>
      <vt:lpstr>1.2 Inspect Element</vt:lpstr>
      <vt:lpstr>1.3 HTML without CSS</vt:lpstr>
      <vt:lpstr>Level 3 Browser Tools</vt:lpstr>
      <vt:lpstr>2.1 Different Screen Sizes</vt:lpstr>
      <vt:lpstr>3.4 Changes happening at Client</vt:lpstr>
      <vt:lpstr>PowerPoint Presentation</vt:lpstr>
      <vt:lpstr>4.1 Using validator.w3.org</vt:lpstr>
      <vt:lpstr>Level 3 Revision Browser Tools</vt:lpstr>
      <vt:lpstr>Project Level 3 Browser Tools</vt:lpstr>
      <vt:lpstr>Level 4</vt:lpstr>
      <vt:lpstr>Level 4 HTML and Project Structure</vt:lpstr>
      <vt:lpstr>1.1 Semantic/Non-Semantic Tags</vt:lpstr>
      <vt:lpstr>Level 4 HTML and Project Structure</vt:lpstr>
      <vt:lpstr>2.1 Header Tag</vt:lpstr>
      <vt:lpstr>2.2 Main Tag</vt:lpstr>
      <vt:lpstr>2.2.1 Section Tag</vt:lpstr>
      <vt:lpstr>2.2.2 Article Tag</vt:lpstr>
      <vt:lpstr>2.2.3 Aside Tag</vt:lpstr>
      <vt:lpstr>2.3 Footer Tag</vt:lpstr>
      <vt:lpstr>Level 4 HTML and Project Structure</vt:lpstr>
      <vt:lpstr>3.1 Recommended Folder Structure</vt:lpstr>
      <vt:lpstr>Level 4 HTML and Project Structure</vt:lpstr>
      <vt:lpstr>4.1 Navigation Tags</vt:lpstr>
      <vt:lpstr>4.2 Block / Inline Elements</vt:lpstr>
      <vt:lpstr>4.3 Div Tags</vt:lpstr>
      <vt:lpstr>4.4 Span Tags</vt:lpstr>
      <vt:lpstr>Level 4 Revision</vt:lpstr>
      <vt:lpstr>Project Level 4 HTML and Project Structure</vt:lpstr>
      <vt:lpstr>Level 5 List, Tables &amp; Forms</vt:lpstr>
      <vt:lpstr>Level 5 List, Tables &amp; Forms</vt:lpstr>
      <vt:lpstr>1.1 Ordered Lists</vt:lpstr>
      <vt:lpstr>1.2 Types of Ordered Lists</vt:lpstr>
      <vt:lpstr>1.3 Unordered Lists</vt:lpstr>
      <vt:lpstr>Level 5 List, Tables &amp; Forms</vt:lpstr>
      <vt:lpstr>2.1 &lt;tr&gt;, &lt;td&gt;, &lt;th&gt; Tags</vt:lpstr>
      <vt:lpstr>2.2 Captions</vt:lpstr>
      <vt:lpstr>2.3 Col Spans</vt:lpstr>
      <vt:lpstr>Level 5 List, Tables &amp; Forms</vt:lpstr>
      <vt:lpstr>3.1 Input Tag</vt:lpstr>
      <vt:lpstr>3.2 Action attribute</vt:lpstr>
      <vt:lpstr>3.3 Name and Value property</vt:lpstr>
      <vt:lpstr>3.4 Label Tag</vt:lpstr>
      <vt:lpstr>3.5 Input type: Date</vt:lpstr>
      <vt:lpstr>3.5 Input type: File</vt:lpstr>
      <vt:lpstr>3.5 Input type: Color</vt:lpstr>
      <vt:lpstr>3.5 Input type: Range</vt:lpstr>
      <vt:lpstr>3.5 Input type: Button</vt:lpstr>
      <vt:lpstr>3.5 Input type: Submit</vt:lpstr>
      <vt:lpstr>3.5 Input type: Radio</vt:lpstr>
      <vt:lpstr>3.5 Input type: Checkbox</vt:lpstr>
      <vt:lpstr>3.5 Input type: Select</vt:lpstr>
      <vt:lpstr>3.5 Input type: TextArea</vt:lpstr>
      <vt:lpstr>Level 5 List, Tables &amp; Forms</vt:lpstr>
      <vt:lpstr>4.1 Using iFrames</vt:lpstr>
      <vt:lpstr>Level 5 Revision List, Tables &amp; Forms</vt:lpstr>
      <vt:lpstr>Project Level 5 List, Tables &amp; Forms</vt:lpstr>
      <vt:lpstr>Level Bonus Github Pages &amp; CodeSpace</vt:lpstr>
      <vt:lpstr>Level Bonus Github Pages &amp; CodeSpace</vt:lpstr>
      <vt:lpstr>1.1 What is Version Control</vt:lpstr>
      <vt:lpstr>1.2 What is Git and GitHub</vt:lpstr>
      <vt:lpstr>1.3 Account Creation</vt:lpstr>
      <vt:lpstr>1.4 Creating a Repo</vt:lpstr>
      <vt:lpstr>1.5 Creating a CodeSpace</vt:lpstr>
      <vt:lpstr>1.6 Creating a Github Page</vt:lpstr>
      <vt:lpstr>1.7 Publishing our Project</vt:lpstr>
      <vt:lpstr>Level Bonus Github Pages &amp; CodeSpace</vt:lpstr>
      <vt:lpstr>3.1 ReactJS</vt:lpstr>
      <vt:lpstr>3.2 AngularJS</vt:lpstr>
      <vt:lpstr>3.3 VueJS</vt:lpstr>
      <vt:lpstr>Level Bonus Revision Github Pages &amp; CodeSpace</vt:lpstr>
      <vt:lpstr>Level Bonus Project</vt:lpstr>
      <vt:lpstr>Major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Levels</dc:title>
  <dc:creator>Abir Chakraborty</dc:creator>
  <cp:lastModifiedBy>Abir Chakraborty</cp:lastModifiedBy>
  <cp:revision>1</cp:revision>
  <dcterms:created xsi:type="dcterms:W3CDTF">2024-02-14T10:06:43Z</dcterms:created>
  <dcterms:modified xsi:type="dcterms:W3CDTF">2024-02-14T10:16:04Z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2024-02-14T00:00:00Z</vt:filetime>
  </property>
</Properties>
</file>